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8" r:id="rId5"/>
  </p:sldMasterIdLst>
  <p:notesMasterIdLst>
    <p:notesMasterId r:id="rId30"/>
  </p:notesMasterIdLst>
  <p:handoutMasterIdLst>
    <p:handoutMasterId r:id="rId31"/>
  </p:handoutMasterIdLst>
  <p:sldIdLst>
    <p:sldId id="258" r:id="rId6"/>
    <p:sldId id="361" r:id="rId7"/>
    <p:sldId id="299" r:id="rId8"/>
    <p:sldId id="366" r:id="rId9"/>
    <p:sldId id="305" r:id="rId10"/>
    <p:sldId id="384" r:id="rId11"/>
    <p:sldId id="312" r:id="rId12"/>
    <p:sldId id="309" r:id="rId13"/>
    <p:sldId id="318" r:id="rId14"/>
    <p:sldId id="266" r:id="rId15"/>
    <p:sldId id="285" r:id="rId16"/>
    <p:sldId id="353" r:id="rId17"/>
    <p:sldId id="328" r:id="rId18"/>
    <p:sldId id="362" r:id="rId19"/>
    <p:sldId id="363" r:id="rId20"/>
    <p:sldId id="332" r:id="rId21"/>
    <p:sldId id="369" r:id="rId22"/>
    <p:sldId id="356" r:id="rId23"/>
    <p:sldId id="342" r:id="rId24"/>
    <p:sldId id="458" r:id="rId25"/>
    <p:sldId id="2147373871" r:id="rId26"/>
    <p:sldId id="2147373866" r:id="rId27"/>
    <p:sldId id="2147373872" r:id="rId28"/>
    <p:sldId id="275" r:id="rId29"/>
  </p:sldIdLst>
  <p:sldSz cx="12192000" cy="6858000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LIFAJ Simon (RTD)" initials="TS(" lastIdx="1" clrIdx="0">
    <p:extLst>
      <p:ext uri="{19B8F6BF-5375-455C-9EA6-DF929625EA0E}">
        <p15:presenceInfo xmlns:p15="http://schemas.microsoft.com/office/powerpoint/2012/main" userId="S-1-5-21-1606980848-2025429265-839522115-1103959" providerId="AD"/>
      </p:ext>
    </p:extLst>
  </p:cmAuthor>
  <p:cmAuthor id="2" name="ZIAKAS Konstantinos (RTD)" initials="ZK(" lastIdx="3" clrIdx="1">
    <p:extLst>
      <p:ext uri="{19B8F6BF-5375-455C-9EA6-DF929625EA0E}">
        <p15:presenceInfo xmlns:p15="http://schemas.microsoft.com/office/powerpoint/2012/main" userId="S-1-5-21-1606980848-2025429265-839522115-8117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D10E"/>
    <a:srgbClr val="9BD4F0"/>
    <a:srgbClr val="580B95"/>
    <a:srgbClr val="A2D5D0"/>
    <a:srgbClr val="FFFFFF"/>
    <a:srgbClr val="0356B1"/>
    <a:srgbClr val="024EA2"/>
    <a:srgbClr val="024B9C"/>
    <a:srgbClr val="035DC1"/>
    <a:srgbClr val="004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9" autoAdjust="0"/>
    <p:restoredTop sz="97455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>
        <p:guide orient="horz" pos="209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B16-48D4-8ADF-8527646BA4E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B16-48D4-8ADF-8527646BA4E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B16-48D4-8ADF-8527646BA4E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B16-48D4-8ADF-8527646BA4E5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 dirty="0"/>
                      <a:t>25.0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B16-48D4-8ADF-8527646BA4E5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53.5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AB16-48D4-8ADF-8527646BA4E5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13.6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AB16-48D4-8ADF-8527646BA4E5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3.4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AB16-48D4-8ADF-8527646BA4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Excellent Science</c:v>
                </c:pt>
                <c:pt idx="1">
                  <c:v>Global challenges and European ind. comp.</c:v>
                </c:pt>
                <c:pt idx="2">
                  <c:v>Innovative Europe</c:v>
                </c:pt>
                <c:pt idx="3">
                  <c:v>Widening Part and ERA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 formatCode="0.0">
                  <c:v>25</c:v>
                </c:pt>
                <c:pt idx="1">
                  <c:v>53.5</c:v>
                </c:pt>
                <c:pt idx="2">
                  <c:v>13.6</c:v>
                </c:pt>
                <c:pt idx="3">
                  <c:v>3.4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8-AB16-48D4-8ADF-8527646BA4E5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7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2698324514991179"/>
          <c:y val="0.24148416825944127"/>
          <c:w val="0.42488830568859082"/>
          <c:h val="0.51703140757944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b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D20107-40A4-4937-BB19-2B6951E248E9}" type="doc">
      <dgm:prSet loTypeId="urn:microsoft.com/office/officeart/2005/8/layout/default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IE"/>
        </a:p>
      </dgm:t>
    </dgm:pt>
    <dgm:pt modelId="{048174B1-2053-4BD7-80FD-30E4A73FA24D}">
      <dgm:prSet phldrT="[Text]"/>
      <dgm:spPr>
        <a:solidFill>
          <a:srgbClr val="FFC000"/>
        </a:solidFill>
        <a:ln>
          <a:solidFill>
            <a:schemeClr val="tx2"/>
          </a:solidFill>
        </a:ln>
      </dgm:spPr>
      <dgm:t>
        <a:bodyPr/>
        <a:lstStyle/>
        <a:p>
          <a:r>
            <a:rPr lang="en-IE" dirty="0"/>
            <a:t>Green transition</a:t>
          </a:r>
        </a:p>
      </dgm:t>
    </dgm:pt>
    <dgm:pt modelId="{415493CE-D21E-4D46-AB06-CDCAD660EF5D}" type="parTrans" cxnId="{D2B2CB37-6DB0-4F33-8706-144D598E1B70}">
      <dgm:prSet/>
      <dgm:spPr/>
      <dgm:t>
        <a:bodyPr/>
        <a:lstStyle/>
        <a:p>
          <a:endParaRPr lang="en-IE"/>
        </a:p>
      </dgm:t>
    </dgm:pt>
    <dgm:pt modelId="{259CA5D4-C961-4625-A19E-0F8B9AC2335F}" type="sibTrans" cxnId="{D2B2CB37-6DB0-4F33-8706-144D598E1B70}">
      <dgm:prSet/>
      <dgm:spPr/>
      <dgm:t>
        <a:bodyPr/>
        <a:lstStyle/>
        <a:p>
          <a:endParaRPr lang="en-IE"/>
        </a:p>
      </dgm:t>
    </dgm:pt>
    <dgm:pt modelId="{0AC01D01-5302-42C9-86FF-410419FF6187}">
      <dgm:prSet phldrT="[Text]"/>
      <dgm:spPr>
        <a:solidFill>
          <a:srgbClr val="FFC000"/>
        </a:solidFill>
        <a:ln>
          <a:solidFill>
            <a:schemeClr val="tx2"/>
          </a:solidFill>
        </a:ln>
      </dgm:spPr>
      <dgm:t>
        <a:bodyPr/>
        <a:lstStyle/>
        <a:p>
          <a:r>
            <a:rPr lang="en-IE" dirty="0"/>
            <a:t>Digital transition</a:t>
          </a:r>
        </a:p>
      </dgm:t>
    </dgm:pt>
    <dgm:pt modelId="{64687186-A8CC-4770-8A03-CB5060ED8908}" type="parTrans" cxnId="{8D06CC2D-E2E4-4B54-A05F-DB40FB088B02}">
      <dgm:prSet/>
      <dgm:spPr/>
      <dgm:t>
        <a:bodyPr/>
        <a:lstStyle/>
        <a:p>
          <a:endParaRPr lang="en-IE"/>
        </a:p>
      </dgm:t>
    </dgm:pt>
    <dgm:pt modelId="{788D6C2F-7228-41CE-BF48-ABEF50067CE4}" type="sibTrans" cxnId="{8D06CC2D-E2E4-4B54-A05F-DB40FB088B02}">
      <dgm:prSet/>
      <dgm:spPr/>
      <dgm:t>
        <a:bodyPr/>
        <a:lstStyle/>
        <a:p>
          <a:endParaRPr lang="en-IE"/>
        </a:p>
      </dgm:t>
    </dgm:pt>
    <dgm:pt modelId="{17FC1E0D-EC8B-40CC-992D-A7ADF0A1A26C}">
      <dgm:prSet phldrT="[Text]"/>
      <dgm:spPr>
        <a:solidFill>
          <a:srgbClr val="FFC000"/>
        </a:solidFill>
        <a:ln>
          <a:solidFill>
            <a:schemeClr val="tx2"/>
          </a:solidFill>
        </a:ln>
      </dgm:spPr>
      <dgm:t>
        <a:bodyPr/>
        <a:lstStyle/>
        <a:p>
          <a:r>
            <a:rPr lang="en-IE" dirty="0"/>
            <a:t>A more resilient, competitive, democratic and inclusive Europe</a:t>
          </a:r>
        </a:p>
      </dgm:t>
    </dgm:pt>
    <dgm:pt modelId="{3830EAD4-C2D9-4BE2-B37A-A582B1152809}" type="parTrans" cxnId="{B3778B15-F402-4DF5-81C3-B40DF891A294}">
      <dgm:prSet/>
      <dgm:spPr/>
      <dgm:t>
        <a:bodyPr/>
        <a:lstStyle/>
        <a:p>
          <a:endParaRPr lang="en-IE"/>
        </a:p>
      </dgm:t>
    </dgm:pt>
    <dgm:pt modelId="{50EAE034-5FAB-4085-B39B-36ED18F5C9B4}" type="sibTrans" cxnId="{B3778B15-F402-4DF5-81C3-B40DF891A294}">
      <dgm:prSet/>
      <dgm:spPr/>
      <dgm:t>
        <a:bodyPr/>
        <a:lstStyle/>
        <a:p>
          <a:endParaRPr lang="en-IE"/>
        </a:p>
      </dgm:t>
    </dgm:pt>
    <dgm:pt modelId="{32A8452E-DD98-420F-9BC2-50B33749F2CE}" type="pres">
      <dgm:prSet presAssocID="{5BD20107-40A4-4937-BB19-2B6951E248E9}" presName="diagram" presStyleCnt="0">
        <dgm:presLayoutVars>
          <dgm:dir/>
          <dgm:resizeHandles val="exact"/>
        </dgm:presLayoutVars>
      </dgm:prSet>
      <dgm:spPr/>
    </dgm:pt>
    <dgm:pt modelId="{5430AD14-62BA-4A43-A585-821BBA35158F}" type="pres">
      <dgm:prSet presAssocID="{048174B1-2053-4BD7-80FD-30E4A73FA24D}" presName="node" presStyleLbl="node1" presStyleIdx="0" presStyleCnt="3">
        <dgm:presLayoutVars>
          <dgm:bulletEnabled val="1"/>
        </dgm:presLayoutVars>
      </dgm:prSet>
      <dgm:spPr/>
    </dgm:pt>
    <dgm:pt modelId="{7C31C917-9E15-4357-BFFC-DA9FC20AD229}" type="pres">
      <dgm:prSet presAssocID="{259CA5D4-C961-4625-A19E-0F8B9AC2335F}" presName="sibTrans" presStyleCnt="0"/>
      <dgm:spPr/>
    </dgm:pt>
    <dgm:pt modelId="{3AB8EBFE-A712-44EA-B72F-141021E22FE1}" type="pres">
      <dgm:prSet presAssocID="{0AC01D01-5302-42C9-86FF-410419FF6187}" presName="node" presStyleLbl="node1" presStyleIdx="1" presStyleCnt="3">
        <dgm:presLayoutVars>
          <dgm:bulletEnabled val="1"/>
        </dgm:presLayoutVars>
      </dgm:prSet>
      <dgm:spPr/>
    </dgm:pt>
    <dgm:pt modelId="{B8ACDCE8-01EA-4757-BFE3-656F83482B61}" type="pres">
      <dgm:prSet presAssocID="{788D6C2F-7228-41CE-BF48-ABEF50067CE4}" presName="sibTrans" presStyleCnt="0"/>
      <dgm:spPr/>
    </dgm:pt>
    <dgm:pt modelId="{F501CF03-E55E-4523-BCB6-9C3CD06D58DE}" type="pres">
      <dgm:prSet presAssocID="{17FC1E0D-EC8B-40CC-992D-A7ADF0A1A26C}" presName="node" presStyleLbl="node1" presStyleIdx="2" presStyleCnt="3">
        <dgm:presLayoutVars>
          <dgm:bulletEnabled val="1"/>
        </dgm:presLayoutVars>
      </dgm:prSet>
      <dgm:spPr/>
    </dgm:pt>
  </dgm:ptLst>
  <dgm:cxnLst>
    <dgm:cxn modelId="{B3778B15-F402-4DF5-81C3-B40DF891A294}" srcId="{5BD20107-40A4-4937-BB19-2B6951E248E9}" destId="{17FC1E0D-EC8B-40CC-992D-A7ADF0A1A26C}" srcOrd="2" destOrd="0" parTransId="{3830EAD4-C2D9-4BE2-B37A-A582B1152809}" sibTransId="{50EAE034-5FAB-4085-B39B-36ED18F5C9B4}"/>
    <dgm:cxn modelId="{8D06CC2D-E2E4-4B54-A05F-DB40FB088B02}" srcId="{5BD20107-40A4-4937-BB19-2B6951E248E9}" destId="{0AC01D01-5302-42C9-86FF-410419FF6187}" srcOrd="1" destOrd="0" parTransId="{64687186-A8CC-4770-8A03-CB5060ED8908}" sibTransId="{788D6C2F-7228-41CE-BF48-ABEF50067CE4}"/>
    <dgm:cxn modelId="{D2B2CB37-6DB0-4F33-8706-144D598E1B70}" srcId="{5BD20107-40A4-4937-BB19-2B6951E248E9}" destId="{048174B1-2053-4BD7-80FD-30E4A73FA24D}" srcOrd="0" destOrd="0" parTransId="{415493CE-D21E-4D46-AB06-CDCAD660EF5D}" sibTransId="{259CA5D4-C961-4625-A19E-0F8B9AC2335F}"/>
    <dgm:cxn modelId="{974CC7A1-A8CA-47F7-8313-D0E7FB58F00E}" type="presOf" srcId="{5BD20107-40A4-4937-BB19-2B6951E248E9}" destId="{32A8452E-DD98-420F-9BC2-50B33749F2CE}" srcOrd="0" destOrd="0" presId="urn:microsoft.com/office/officeart/2005/8/layout/default"/>
    <dgm:cxn modelId="{3AC3A6B1-464C-4F95-B566-B653E16A2BC8}" type="presOf" srcId="{048174B1-2053-4BD7-80FD-30E4A73FA24D}" destId="{5430AD14-62BA-4A43-A585-821BBA35158F}" srcOrd="0" destOrd="0" presId="urn:microsoft.com/office/officeart/2005/8/layout/default"/>
    <dgm:cxn modelId="{12501AD7-844C-497F-AED8-F2D785AC0447}" type="presOf" srcId="{0AC01D01-5302-42C9-86FF-410419FF6187}" destId="{3AB8EBFE-A712-44EA-B72F-141021E22FE1}" srcOrd="0" destOrd="0" presId="urn:microsoft.com/office/officeart/2005/8/layout/default"/>
    <dgm:cxn modelId="{D56D1CFF-ED04-4A54-8066-6D330D41BF26}" type="presOf" srcId="{17FC1E0D-EC8B-40CC-992D-A7ADF0A1A26C}" destId="{F501CF03-E55E-4523-BCB6-9C3CD06D58DE}" srcOrd="0" destOrd="0" presId="urn:microsoft.com/office/officeart/2005/8/layout/default"/>
    <dgm:cxn modelId="{116A90AF-82CD-4BAF-8B3B-167A30EB2D68}" type="presParOf" srcId="{32A8452E-DD98-420F-9BC2-50B33749F2CE}" destId="{5430AD14-62BA-4A43-A585-821BBA35158F}" srcOrd="0" destOrd="0" presId="urn:microsoft.com/office/officeart/2005/8/layout/default"/>
    <dgm:cxn modelId="{0CAD8E14-5DEE-467F-B88F-F7EFB9E48CD2}" type="presParOf" srcId="{32A8452E-DD98-420F-9BC2-50B33749F2CE}" destId="{7C31C917-9E15-4357-BFFC-DA9FC20AD229}" srcOrd="1" destOrd="0" presId="urn:microsoft.com/office/officeart/2005/8/layout/default"/>
    <dgm:cxn modelId="{8DF23351-0AA6-4F26-88B8-922DD7FC03E8}" type="presParOf" srcId="{32A8452E-DD98-420F-9BC2-50B33749F2CE}" destId="{3AB8EBFE-A712-44EA-B72F-141021E22FE1}" srcOrd="2" destOrd="0" presId="urn:microsoft.com/office/officeart/2005/8/layout/default"/>
    <dgm:cxn modelId="{A4211622-B064-4B51-8872-6833CD2F67A3}" type="presParOf" srcId="{32A8452E-DD98-420F-9BC2-50B33749F2CE}" destId="{B8ACDCE8-01EA-4757-BFE3-656F83482B61}" srcOrd="3" destOrd="0" presId="urn:microsoft.com/office/officeart/2005/8/layout/default"/>
    <dgm:cxn modelId="{C7C76963-EF44-4C30-BC32-0AE1EA8D9D19}" type="presParOf" srcId="{32A8452E-DD98-420F-9BC2-50B33749F2CE}" destId="{F501CF03-E55E-4523-BCB6-9C3CD06D58DE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30AD14-62BA-4A43-A585-821BBA35158F}">
      <dsp:nvSpPr>
        <dsp:cNvPr id="0" name=""/>
        <dsp:cNvSpPr/>
      </dsp:nvSpPr>
      <dsp:spPr>
        <a:xfrm>
          <a:off x="0" y="456181"/>
          <a:ext cx="2273300" cy="1363980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200" kern="1200" dirty="0"/>
            <a:t>Green transition</a:t>
          </a:r>
        </a:p>
      </dsp:txBody>
      <dsp:txXfrm>
        <a:off x="0" y="456181"/>
        <a:ext cx="2273300" cy="1363980"/>
      </dsp:txXfrm>
    </dsp:sp>
    <dsp:sp modelId="{3AB8EBFE-A712-44EA-B72F-141021E22FE1}">
      <dsp:nvSpPr>
        <dsp:cNvPr id="0" name=""/>
        <dsp:cNvSpPr/>
      </dsp:nvSpPr>
      <dsp:spPr>
        <a:xfrm>
          <a:off x="0" y="2047491"/>
          <a:ext cx="2273300" cy="1363980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200" kern="1200" dirty="0"/>
            <a:t>Digital transition</a:t>
          </a:r>
        </a:p>
      </dsp:txBody>
      <dsp:txXfrm>
        <a:off x="0" y="2047491"/>
        <a:ext cx="2273300" cy="1363980"/>
      </dsp:txXfrm>
    </dsp:sp>
    <dsp:sp modelId="{F501CF03-E55E-4523-BCB6-9C3CD06D58DE}">
      <dsp:nvSpPr>
        <dsp:cNvPr id="0" name=""/>
        <dsp:cNvSpPr/>
      </dsp:nvSpPr>
      <dsp:spPr>
        <a:xfrm>
          <a:off x="0" y="3638802"/>
          <a:ext cx="2273300" cy="1363980"/>
        </a:xfrm>
        <a:prstGeom prst="rect">
          <a:avLst/>
        </a:prstGeom>
        <a:solidFill>
          <a:srgbClr val="FFC000"/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200" kern="1200" dirty="0"/>
            <a:t>A more resilient, competitive, democratic and inclusive Europe</a:t>
          </a:r>
        </a:p>
      </dsp:txBody>
      <dsp:txXfrm>
        <a:off x="0" y="3638802"/>
        <a:ext cx="2273300" cy="13639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39EFE-0303-44F6-9A16-FD3B5E015DB1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04766-77AF-4EBE-9704-229FD5F6A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9881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926D1-0013-4A80-B64E-9D824EE65210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F2995-AB43-4B7C-B8CD-9DC7C3692A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7846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50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717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28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329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7494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6534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4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440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504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693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5104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489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9719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7301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1790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3380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2736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8246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3106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20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3C65C06-7A32-5276-6232-1EA5D89E3B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815973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8325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CF2995-AB43-4B7C-B8CD-9DC7C3692A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30153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CF2995-AB43-4B7C-B8CD-9DC7C3692A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6370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310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036"/>
            <a:ext cx="12206290" cy="686260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893" y="-101625"/>
            <a:ext cx="1763200" cy="1763200"/>
          </a:xfrm>
          <a:prstGeom prst="rect">
            <a:avLst/>
          </a:prstGeom>
        </p:spPr>
      </p:pic>
      <p:grpSp>
        <p:nvGrpSpPr>
          <p:cNvPr id="15" name="Group 14"/>
          <p:cNvGrpSpPr/>
          <p:nvPr userDrawn="1"/>
        </p:nvGrpSpPr>
        <p:grpSpPr>
          <a:xfrm>
            <a:off x="5624333" y="6361871"/>
            <a:ext cx="846055" cy="496129"/>
            <a:chOff x="6512048" y="4897884"/>
            <a:chExt cx="846055" cy="496129"/>
          </a:xfrm>
        </p:grpSpPr>
        <p:sp>
          <p:nvSpPr>
            <p:cNvPr id="18" name="Rectangle 17"/>
            <p:cNvSpPr/>
            <p:nvPr userDrawn="1"/>
          </p:nvSpPr>
          <p:spPr>
            <a:xfrm>
              <a:off x="6563153" y="4926090"/>
              <a:ext cx="723886" cy="467923"/>
            </a:xfrm>
            <a:prstGeom prst="rect">
              <a:avLst/>
            </a:prstGeom>
            <a:solidFill>
              <a:srgbClr val="009EE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b="0"/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6512048" y="4897884"/>
              <a:ext cx="846055" cy="378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930" b="0" i="1" dirty="0" err="1">
                  <a:solidFill>
                    <a:schemeClr val="bg1"/>
                  </a:solidFill>
                  <a:latin typeface="EC Square Sans Pro Light" panose="020B0506000000020004" pitchFamily="34" charset="0"/>
                </a:rPr>
                <a:t>Research</a:t>
              </a:r>
              <a:r>
                <a:rPr lang="fr-BE" sz="930" b="0" i="1" dirty="0">
                  <a:solidFill>
                    <a:schemeClr val="bg1"/>
                  </a:solidFill>
                  <a:latin typeface="EC Square Sans Pro Light" panose="020B0506000000020004" pitchFamily="34" charset="0"/>
                </a:rPr>
                <a:t> and Innovation </a:t>
              </a:r>
              <a:endParaRPr lang="en-GB" sz="930" b="0" i="1" dirty="0" err="1">
                <a:solidFill>
                  <a:schemeClr val="bg1"/>
                </a:solidFill>
                <a:latin typeface="EC Square Sans Pro Light" panose="020B0506000000020004" pitchFamily="34" charset="0"/>
              </a:endParaRPr>
            </a:p>
          </p:txBody>
        </p:sp>
      </p:grpSp>
      <p:sp>
        <p:nvSpPr>
          <p:cNvPr id="19" name="Text Placeholder 8"/>
          <p:cNvSpPr txBox="1">
            <a:spLocks/>
          </p:cNvSpPr>
          <p:nvPr userDrawn="1"/>
        </p:nvSpPr>
        <p:spPr>
          <a:xfrm>
            <a:off x="8300569" y="5918153"/>
            <a:ext cx="3156973" cy="44324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BE" sz="700" b="0" spc="0" baseline="0" dirty="0">
                <a:solidFill>
                  <a:schemeClr val="tx1"/>
                </a:solidFill>
              </a:rPr>
              <a:t>This </a:t>
            </a:r>
            <a:r>
              <a:rPr lang="fr-BE" sz="700" b="0" spc="0" baseline="0" dirty="0" err="1">
                <a:solidFill>
                  <a:schemeClr val="tx1"/>
                </a:solidFill>
              </a:rPr>
              <a:t>presentation</a:t>
            </a:r>
            <a:r>
              <a:rPr lang="fr-BE" sz="700" b="0" spc="0" baseline="0" dirty="0">
                <a:solidFill>
                  <a:schemeClr val="tx1"/>
                </a:solidFill>
              </a:rPr>
              <a:t> </a:t>
            </a:r>
            <a:r>
              <a:rPr lang="fr-BE" sz="700" b="0" spc="0" baseline="0" dirty="0" err="1">
                <a:solidFill>
                  <a:schemeClr val="tx1"/>
                </a:solidFill>
              </a:rPr>
              <a:t>is</a:t>
            </a:r>
            <a:r>
              <a:rPr lang="fr-BE" sz="700" b="0" spc="0" baseline="0" dirty="0">
                <a:solidFill>
                  <a:schemeClr val="tx1"/>
                </a:solidFill>
              </a:rPr>
              <a:t> </a:t>
            </a:r>
            <a:r>
              <a:rPr lang="fr-BE" sz="700" b="0" spc="0" baseline="0" dirty="0" err="1">
                <a:solidFill>
                  <a:schemeClr val="tx1"/>
                </a:solidFill>
              </a:rPr>
              <a:t>based</a:t>
            </a:r>
            <a:r>
              <a:rPr lang="fr-BE" sz="700" b="0" spc="0" baseline="0" dirty="0">
                <a:solidFill>
                  <a:schemeClr val="tx1"/>
                </a:solidFill>
              </a:rPr>
              <a:t> on the </a:t>
            </a:r>
            <a:r>
              <a:rPr lang="fr-BE" sz="700" b="0" spc="0" baseline="0" dirty="0" err="1">
                <a:solidFill>
                  <a:schemeClr val="tx1"/>
                </a:solidFill>
              </a:rPr>
              <a:t>political</a:t>
            </a:r>
            <a:r>
              <a:rPr lang="fr-BE" sz="700" b="0" spc="0" baseline="0" dirty="0">
                <a:solidFill>
                  <a:schemeClr val="tx1"/>
                </a:solidFill>
              </a:rPr>
              <a:t> agreement of 11 </a:t>
            </a:r>
            <a:r>
              <a:rPr lang="fr-BE" sz="700" b="0" spc="0" baseline="0" dirty="0" err="1">
                <a:solidFill>
                  <a:schemeClr val="tx1"/>
                </a:solidFill>
              </a:rPr>
              <a:t>December</a:t>
            </a:r>
            <a:r>
              <a:rPr lang="fr-BE" sz="700" b="0" spc="0" baseline="0" dirty="0">
                <a:solidFill>
                  <a:schemeClr val="tx1"/>
                </a:solidFill>
              </a:rPr>
              <a:t> 2020 </a:t>
            </a:r>
            <a:br>
              <a:rPr lang="fr-BE" sz="700" b="0" spc="0" baseline="0" dirty="0">
                <a:solidFill>
                  <a:schemeClr val="tx1"/>
                </a:solidFill>
              </a:rPr>
            </a:br>
            <a:r>
              <a:rPr lang="fr-BE" sz="700" b="0" spc="0" baseline="0" dirty="0">
                <a:solidFill>
                  <a:schemeClr val="tx1"/>
                </a:solidFill>
              </a:rPr>
              <a:t>on the Horizon Europe. Information on </a:t>
            </a:r>
            <a:r>
              <a:rPr lang="fr-BE" sz="700" b="0" spc="0" baseline="0" dirty="0" err="1">
                <a:solidFill>
                  <a:schemeClr val="tx1"/>
                </a:solidFill>
              </a:rPr>
              <a:t>some</a:t>
            </a:r>
            <a:r>
              <a:rPr lang="fr-BE" sz="700" b="0" spc="0" baseline="0" dirty="0">
                <a:solidFill>
                  <a:schemeClr val="tx1"/>
                </a:solidFill>
              </a:rPr>
              <a:t> parts </a:t>
            </a:r>
            <a:r>
              <a:rPr lang="fr-BE" sz="700" b="0" spc="0" baseline="0" dirty="0" err="1">
                <a:solidFill>
                  <a:schemeClr val="tx1"/>
                </a:solidFill>
              </a:rPr>
              <a:t>is</a:t>
            </a:r>
            <a:r>
              <a:rPr lang="fr-BE" sz="700" b="0" spc="0" baseline="0" dirty="0">
                <a:solidFill>
                  <a:schemeClr val="tx1"/>
                </a:solidFill>
              </a:rPr>
              <a:t> </a:t>
            </a:r>
            <a:r>
              <a:rPr lang="fr-BE" sz="700" b="0" spc="0" baseline="0" dirty="0" err="1">
                <a:solidFill>
                  <a:schemeClr val="tx1"/>
                </a:solidFill>
              </a:rPr>
              <a:t>pending</a:t>
            </a:r>
            <a:r>
              <a:rPr lang="fr-BE" sz="700" b="0" spc="0" baseline="0" dirty="0">
                <a:solidFill>
                  <a:schemeClr val="tx1"/>
                </a:solidFill>
              </a:rPr>
              <a:t> </a:t>
            </a:r>
            <a:r>
              <a:rPr lang="fr-BE" sz="700" b="0" spc="0" baseline="0" dirty="0" err="1">
                <a:solidFill>
                  <a:schemeClr val="tx1"/>
                </a:solidFill>
              </a:rPr>
              <a:t>revision</a:t>
            </a:r>
            <a:r>
              <a:rPr lang="fr-BE" sz="700" b="0" spc="0" baseline="0" dirty="0">
                <a:solidFill>
                  <a:schemeClr val="tx1"/>
                </a:solidFill>
              </a:rPr>
              <a:t>.</a:t>
            </a:r>
          </a:p>
          <a:p>
            <a:pPr marL="0" indent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BE" sz="700" b="0" spc="0" baseline="0" dirty="0">
                <a:solidFill>
                  <a:schemeClr val="tx1"/>
                </a:solidFill>
              </a:rPr>
              <a:t>19 March 2021</a:t>
            </a:r>
          </a:p>
          <a:p>
            <a:pPr marL="0" indent="0" algn="l">
              <a:spcBef>
                <a:spcPts val="1200"/>
              </a:spcBef>
              <a:buNone/>
            </a:pPr>
            <a:endParaRPr lang="en-GB" sz="700" b="0" spc="0" baseline="0" dirty="0">
              <a:solidFill>
                <a:schemeClr val="tx1"/>
              </a:solidFill>
            </a:endParaRPr>
          </a:p>
        </p:txBody>
      </p:sp>
      <p:sp>
        <p:nvSpPr>
          <p:cNvPr id="21" name="Title 1"/>
          <p:cNvSpPr txBox="1">
            <a:spLocks/>
          </p:cNvSpPr>
          <p:nvPr userDrawn="1"/>
        </p:nvSpPr>
        <p:spPr>
          <a:xfrm>
            <a:off x="8201800" y="3023302"/>
            <a:ext cx="3255743" cy="2292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00" b="0" kern="12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tx2"/>
                </a:solidFill>
              </a:rPr>
              <a:t>THE</a:t>
            </a:r>
            <a:r>
              <a:rPr lang="en-US" b="1" baseline="0" dirty="0">
                <a:solidFill>
                  <a:schemeClr val="tx2"/>
                </a:solidFill>
              </a:rPr>
              <a:t> EU</a:t>
            </a:r>
            <a:endParaRPr lang="en-GB" b="1" spc="60" baseline="0" dirty="0">
              <a:solidFill>
                <a:schemeClr val="tx2"/>
              </a:solidFill>
            </a:endParaRPr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8394789" y="4632207"/>
            <a:ext cx="28800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8394789" y="2886814"/>
            <a:ext cx="28800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6894" y="4255220"/>
            <a:ext cx="1001297" cy="1328882"/>
          </a:xfrm>
          <a:prstGeom prst="rect">
            <a:avLst/>
          </a:prstGeom>
        </p:spPr>
      </p:pic>
      <p:sp>
        <p:nvSpPr>
          <p:cNvPr id="25" name="Title 1"/>
          <p:cNvSpPr txBox="1">
            <a:spLocks/>
          </p:cNvSpPr>
          <p:nvPr userDrawn="1"/>
        </p:nvSpPr>
        <p:spPr>
          <a:xfrm>
            <a:off x="8161374" y="3060726"/>
            <a:ext cx="3255743" cy="7793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00" b="0" kern="12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br>
              <a:rPr lang="en-US" b="1" dirty="0">
                <a:solidFill>
                  <a:schemeClr val="tx2"/>
                </a:solidFill>
              </a:rPr>
            </a:br>
            <a:r>
              <a:rPr lang="en-US" sz="3600" b="1" dirty="0">
                <a:solidFill>
                  <a:schemeClr val="bg1"/>
                </a:solidFill>
              </a:rPr>
              <a:t>RESEARCH</a:t>
            </a:r>
            <a:r>
              <a:rPr lang="en-US" sz="3600" b="1" spc="-600" baseline="0" dirty="0">
                <a:solidFill>
                  <a:schemeClr val="bg1"/>
                </a:solidFill>
              </a:rPr>
              <a:t> </a:t>
            </a:r>
            <a:r>
              <a:rPr lang="en-US" sz="3600" b="1" spc="-800" baseline="0" dirty="0">
                <a:solidFill>
                  <a:schemeClr val="bg1"/>
                </a:solidFill>
              </a:rPr>
              <a:t>&amp;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6" name="Title 1"/>
          <p:cNvSpPr txBox="1">
            <a:spLocks/>
          </p:cNvSpPr>
          <p:nvPr userDrawn="1"/>
        </p:nvSpPr>
        <p:spPr>
          <a:xfrm>
            <a:off x="8201800" y="3778638"/>
            <a:ext cx="3255743" cy="7793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00" b="0" kern="12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3600" b="1" spc="100" baseline="0" dirty="0">
                <a:solidFill>
                  <a:schemeClr val="bg1"/>
                </a:solidFill>
              </a:rPr>
              <a:t>INNOVATION</a:t>
            </a:r>
          </a:p>
          <a:p>
            <a:r>
              <a:rPr lang="en-US" sz="1900" b="1" spc="60" baseline="0" dirty="0">
                <a:solidFill>
                  <a:schemeClr val="tx2"/>
                </a:solidFill>
              </a:rPr>
              <a:t>PROGRAMME </a:t>
            </a:r>
            <a:r>
              <a:rPr lang="en-US" b="1" spc="60" baseline="0" dirty="0">
                <a:solidFill>
                  <a:schemeClr val="tx2"/>
                </a:solidFill>
              </a:rPr>
              <a:t>2021 – 27</a:t>
            </a:r>
            <a:endParaRPr lang="en-GB" b="1" spc="60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18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838200" y="468000"/>
            <a:ext cx="10515600" cy="600164"/>
          </a:xfrm>
          <a:prstGeom prst="rect">
            <a:avLst/>
          </a:prstGeom>
        </p:spPr>
        <p:txBody>
          <a:bodyPr vert="horz" wrap="square" lIns="91440" tIns="45720" rIns="91440" bIns="0" rtlCol="0" anchor="t" anchorCtr="0">
            <a:noAutofit/>
          </a:bodyPr>
          <a:lstStyle>
            <a:lvl1pPr>
              <a:lnSpc>
                <a:spcPct val="100000"/>
              </a:lnSpc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852" y="6044693"/>
            <a:ext cx="1716200" cy="45171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" y="6131286"/>
            <a:ext cx="2743200" cy="365125"/>
          </a:xfrm>
        </p:spPr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341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865"/>
            <a:ext cx="1716200" cy="45054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077013" y="1852061"/>
            <a:ext cx="10156297" cy="1749286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  <a:endParaRPr lang="en-GB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077012" y="1280970"/>
            <a:ext cx="10156297" cy="488568"/>
          </a:xfrm>
        </p:spPr>
        <p:txBody>
          <a:bodyPr>
            <a:noAutofit/>
          </a:bodyPr>
          <a:lstStyle>
            <a:lvl1pPr marL="0" indent="0" algn="l">
              <a:buNone/>
              <a:defRPr sz="2400" b="1" cap="all" spc="3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1077013" y="1122363"/>
            <a:ext cx="10156296" cy="344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398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1523"/>
            <a:ext cx="12189629" cy="68549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865"/>
            <a:ext cx="1716200" cy="45054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077013" y="1852061"/>
            <a:ext cx="10156297" cy="1749286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  <a:endParaRPr lang="en-GB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077012" y="1280970"/>
            <a:ext cx="10156297" cy="488568"/>
          </a:xfrm>
        </p:spPr>
        <p:txBody>
          <a:bodyPr>
            <a:noAutofit/>
          </a:bodyPr>
          <a:lstStyle>
            <a:lvl1pPr marL="0" indent="0" algn="l">
              <a:buNone/>
              <a:defRPr sz="2400" b="1" cap="all" spc="3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1077013" y="1122363"/>
            <a:ext cx="10156296" cy="344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91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865"/>
            <a:ext cx="1716200" cy="450546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077013" y="1852061"/>
            <a:ext cx="10156297" cy="1749286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  <a:endParaRPr lang="en-GB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077012" y="1280970"/>
            <a:ext cx="10156297" cy="488568"/>
          </a:xfrm>
        </p:spPr>
        <p:txBody>
          <a:bodyPr>
            <a:noAutofit/>
          </a:bodyPr>
          <a:lstStyle>
            <a:lvl1pPr marL="0" indent="0" algn="l">
              <a:buNone/>
              <a:defRPr sz="2400" b="1" cap="all" spc="3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077013" y="1122363"/>
            <a:ext cx="10156296" cy="344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2509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865"/>
            <a:ext cx="1716200" cy="450546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077013" y="1852061"/>
            <a:ext cx="10156297" cy="1749286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  <a:endParaRPr lang="en-GB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077012" y="1280970"/>
            <a:ext cx="10156297" cy="488568"/>
          </a:xfrm>
        </p:spPr>
        <p:txBody>
          <a:bodyPr>
            <a:noAutofit/>
          </a:bodyPr>
          <a:lstStyle>
            <a:lvl1pPr marL="0" indent="0" algn="l">
              <a:buNone/>
              <a:defRPr sz="2400" b="1" cap="all" spc="3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077013" y="1122363"/>
            <a:ext cx="10156296" cy="344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324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865"/>
            <a:ext cx="1716200" cy="450546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077013" y="1852061"/>
            <a:ext cx="10156297" cy="1749286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  <a:endParaRPr lang="en-GB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077012" y="1280970"/>
            <a:ext cx="10156297" cy="488568"/>
          </a:xfrm>
        </p:spPr>
        <p:txBody>
          <a:bodyPr>
            <a:noAutofit/>
          </a:bodyPr>
          <a:lstStyle>
            <a:lvl1pPr marL="0" indent="0" algn="l">
              <a:buNone/>
              <a:defRPr sz="2400" b="1" cap="all" spc="3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077013" y="1122363"/>
            <a:ext cx="8190973" cy="2779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238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865"/>
            <a:ext cx="1716200" cy="450546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077013" y="1852061"/>
            <a:ext cx="10156297" cy="1749286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  <a:endParaRPr lang="en-GB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077012" y="1280970"/>
            <a:ext cx="10156297" cy="488568"/>
          </a:xfrm>
        </p:spPr>
        <p:txBody>
          <a:bodyPr>
            <a:noAutofit/>
          </a:bodyPr>
          <a:lstStyle>
            <a:lvl1pPr marL="0" indent="0" algn="l">
              <a:buNone/>
              <a:defRPr sz="2400" b="1" cap="all" spc="3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077013" y="1122363"/>
            <a:ext cx="6997604" cy="2374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258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 userDrawn="1"/>
        </p:nvSpPr>
        <p:spPr>
          <a:xfrm>
            <a:off x="1071350" y="1047443"/>
            <a:ext cx="10098096" cy="4636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2194813" y="4831376"/>
            <a:ext cx="89746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071350" y="1499645"/>
            <a:ext cx="10065224" cy="2865490"/>
          </a:xfrm>
        </p:spPr>
        <p:txBody>
          <a:bodyPr wrap="square" anchor="ctr" anchorCtr="0">
            <a:noAutofit/>
          </a:bodyPr>
          <a:lstStyle>
            <a:lvl1pPr algn="ctr">
              <a:defRPr sz="3600" b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Enter your testimonial here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71349" y="4645214"/>
            <a:ext cx="10098358" cy="294935"/>
          </a:xfrm>
        </p:spPr>
        <p:txBody>
          <a:bodyPr wrap="none" tIns="0" bIns="0">
            <a:noAutofit/>
          </a:bodyPr>
          <a:lstStyle>
            <a:lvl1pPr marL="0" indent="0" algn="ctr">
              <a:buNone/>
              <a:defRPr sz="18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 of speaker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715" y="6045257"/>
            <a:ext cx="1718512" cy="451153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1071351" y="4945651"/>
            <a:ext cx="10098096" cy="283576"/>
          </a:xfrm>
        </p:spPr>
        <p:txBody>
          <a:bodyPr wrap="none" tIns="0" bIns="0">
            <a:noAutofit/>
          </a:bodyPr>
          <a:lstStyle>
            <a:lvl1pPr marL="0" indent="0" algn="ctr">
              <a:buFontTx/>
              <a:buNone/>
              <a:defRPr sz="1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Profession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1849706" y="609539"/>
            <a:ext cx="914400" cy="914400"/>
            <a:chOff x="1849706" y="609539"/>
            <a:chExt cx="914400" cy="914400"/>
          </a:xfrm>
        </p:grpSpPr>
        <p:sp>
          <p:nvSpPr>
            <p:cNvPr id="14" name="Oval 13"/>
            <p:cNvSpPr/>
            <p:nvPr userDrawn="1"/>
          </p:nvSpPr>
          <p:spPr>
            <a:xfrm>
              <a:off x="1849706" y="609539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8" name="Picture 27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849706" y="707095"/>
              <a:ext cx="914400" cy="719289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 userDrawn="1"/>
        </p:nvGrpSpPr>
        <p:grpSpPr>
          <a:xfrm rot="10800000">
            <a:off x="9516557" y="5222468"/>
            <a:ext cx="914400" cy="914400"/>
            <a:chOff x="1849706" y="609539"/>
            <a:chExt cx="914400" cy="914400"/>
          </a:xfrm>
        </p:grpSpPr>
        <p:sp>
          <p:nvSpPr>
            <p:cNvPr id="20" name="Oval 19"/>
            <p:cNvSpPr/>
            <p:nvPr userDrawn="1"/>
          </p:nvSpPr>
          <p:spPr>
            <a:xfrm>
              <a:off x="1849706" y="609539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849706" y="707095"/>
              <a:ext cx="914400" cy="719289"/>
            </a:xfrm>
            <a:prstGeom prst="rect">
              <a:avLst/>
            </a:prstGeom>
          </p:spPr>
        </p:pic>
      </p:grp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44" t="6053" r="30725" b="6244"/>
          <a:stretch/>
        </p:blipFill>
        <p:spPr>
          <a:xfrm>
            <a:off x="429491" y="4461163"/>
            <a:ext cx="1233054" cy="216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469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 userDrawn="1"/>
        </p:nvSpPr>
        <p:spPr>
          <a:xfrm>
            <a:off x="1071350" y="1047443"/>
            <a:ext cx="10098096" cy="4636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2194813" y="4831376"/>
            <a:ext cx="89746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071350" y="1499645"/>
            <a:ext cx="10065224" cy="2865490"/>
          </a:xfrm>
        </p:spPr>
        <p:txBody>
          <a:bodyPr wrap="square" anchor="ctr" anchorCtr="0">
            <a:noAutofit/>
          </a:bodyPr>
          <a:lstStyle>
            <a:lvl1pPr algn="ctr">
              <a:defRPr sz="3600" b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Enter your testimonial here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71349" y="4645214"/>
            <a:ext cx="10098358" cy="294935"/>
          </a:xfrm>
        </p:spPr>
        <p:txBody>
          <a:bodyPr wrap="none" tIns="0" bIns="0">
            <a:noAutofit/>
          </a:bodyPr>
          <a:lstStyle>
            <a:lvl1pPr marL="0" indent="0" algn="ctr">
              <a:buNone/>
              <a:defRPr sz="18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 of speaker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715" y="6045257"/>
            <a:ext cx="1718512" cy="451153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1071351" y="4945651"/>
            <a:ext cx="10098096" cy="283576"/>
          </a:xfrm>
        </p:spPr>
        <p:txBody>
          <a:bodyPr wrap="none" tIns="0" bIns="0">
            <a:noAutofit/>
          </a:bodyPr>
          <a:lstStyle>
            <a:lvl1pPr marL="0" indent="0" algn="ctr">
              <a:buFontTx/>
              <a:buNone/>
              <a:defRPr sz="1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Profession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1849706" y="609539"/>
            <a:ext cx="914400" cy="914400"/>
            <a:chOff x="1849706" y="609539"/>
            <a:chExt cx="914400" cy="914400"/>
          </a:xfrm>
        </p:grpSpPr>
        <p:sp>
          <p:nvSpPr>
            <p:cNvPr id="14" name="Oval 13"/>
            <p:cNvSpPr/>
            <p:nvPr userDrawn="1"/>
          </p:nvSpPr>
          <p:spPr>
            <a:xfrm>
              <a:off x="1849706" y="609539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8" name="Picture 27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849706" y="707095"/>
              <a:ext cx="914400" cy="719289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 userDrawn="1"/>
        </p:nvGrpSpPr>
        <p:grpSpPr>
          <a:xfrm rot="10800000">
            <a:off x="9516557" y="5222468"/>
            <a:ext cx="914400" cy="914400"/>
            <a:chOff x="1849706" y="609539"/>
            <a:chExt cx="914400" cy="914400"/>
          </a:xfrm>
        </p:grpSpPr>
        <p:sp>
          <p:nvSpPr>
            <p:cNvPr id="20" name="Oval 19"/>
            <p:cNvSpPr/>
            <p:nvPr userDrawn="1"/>
          </p:nvSpPr>
          <p:spPr>
            <a:xfrm>
              <a:off x="1849706" y="609539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849706" y="707095"/>
              <a:ext cx="914400" cy="719289"/>
            </a:xfrm>
            <a:prstGeom prst="rect">
              <a:avLst/>
            </a:prstGeom>
          </p:spPr>
        </p:pic>
      </p:grp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16" y="4542732"/>
            <a:ext cx="972867" cy="216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90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 userDrawn="1"/>
        </p:nvSpPr>
        <p:spPr>
          <a:xfrm>
            <a:off x="1071350" y="1047443"/>
            <a:ext cx="10098096" cy="4636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2194813" y="4831376"/>
            <a:ext cx="89746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071350" y="1499645"/>
            <a:ext cx="10065224" cy="2865490"/>
          </a:xfrm>
        </p:spPr>
        <p:txBody>
          <a:bodyPr wrap="square" anchor="ctr" anchorCtr="0">
            <a:noAutofit/>
          </a:bodyPr>
          <a:lstStyle>
            <a:lvl1pPr algn="ctr">
              <a:defRPr sz="3600" b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Enter your testimonial here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71349" y="4645214"/>
            <a:ext cx="10098358" cy="294935"/>
          </a:xfrm>
        </p:spPr>
        <p:txBody>
          <a:bodyPr wrap="none" tIns="0" bIns="0">
            <a:noAutofit/>
          </a:bodyPr>
          <a:lstStyle>
            <a:lvl1pPr marL="0" indent="0" algn="ctr">
              <a:buNone/>
              <a:defRPr sz="18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 of speaker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715" y="6045257"/>
            <a:ext cx="1718512" cy="451153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1071351" y="4945651"/>
            <a:ext cx="10098096" cy="283576"/>
          </a:xfrm>
        </p:spPr>
        <p:txBody>
          <a:bodyPr wrap="none" tIns="0" bIns="0">
            <a:noAutofit/>
          </a:bodyPr>
          <a:lstStyle>
            <a:lvl1pPr marL="0" indent="0" algn="ctr">
              <a:buFontTx/>
              <a:buNone/>
              <a:defRPr sz="1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Profession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1849706" y="609539"/>
            <a:ext cx="914400" cy="914400"/>
            <a:chOff x="1849706" y="609539"/>
            <a:chExt cx="914400" cy="914400"/>
          </a:xfrm>
        </p:grpSpPr>
        <p:sp>
          <p:nvSpPr>
            <p:cNvPr id="14" name="Oval 13"/>
            <p:cNvSpPr/>
            <p:nvPr userDrawn="1"/>
          </p:nvSpPr>
          <p:spPr>
            <a:xfrm>
              <a:off x="1849706" y="609539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8" name="Picture 27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849706" y="707095"/>
              <a:ext cx="914400" cy="719289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 userDrawn="1"/>
        </p:nvGrpSpPr>
        <p:grpSpPr>
          <a:xfrm rot="10800000">
            <a:off x="9516557" y="5222468"/>
            <a:ext cx="914400" cy="914400"/>
            <a:chOff x="1849706" y="609539"/>
            <a:chExt cx="914400" cy="914400"/>
          </a:xfrm>
        </p:grpSpPr>
        <p:sp>
          <p:nvSpPr>
            <p:cNvPr id="20" name="Oval 19"/>
            <p:cNvSpPr/>
            <p:nvPr userDrawn="1"/>
          </p:nvSpPr>
          <p:spPr>
            <a:xfrm>
              <a:off x="1849706" y="609539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849706" y="707095"/>
              <a:ext cx="914400" cy="719289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40" y="4593727"/>
            <a:ext cx="2050083" cy="192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494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 userDrawn="1"/>
        </p:nvSpPr>
        <p:spPr>
          <a:xfrm>
            <a:off x="1071350" y="1047443"/>
            <a:ext cx="10098096" cy="4636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2194813" y="4831376"/>
            <a:ext cx="89746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071350" y="1499645"/>
            <a:ext cx="10065224" cy="2865490"/>
          </a:xfrm>
        </p:spPr>
        <p:txBody>
          <a:bodyPr wrap="square" anchor="ctr" anchorCtr="0">
            <a:noAutofit/>
          </a:bodyPr>
          <a:lstStyle>
            <a:lvl1pPr algn="ctr">
              <a:defRPr sz="3600" b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Enter your testimonial here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71349" y="4645214"/>
            <a:ext cx="10098358" cy="294935"/>
          </a:xfrm>
        </p:spPr>
        <p:txBody>
          <a:bodyPr wrap="none" tIns="0" bIns="0">
            <a:noAutofit/>
          </a:bodyPr>
          <a:lstStyle>
            <a:lvl1pPr marL="0" indent="0" algn="ctr">
              <a:buNone/>
              <a:defRPr sz="18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 of speaker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715" y="6045257"/>
            <a:ext cx="1718512" cy="451153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1071351" y="4945651"/>
            <a:ext cx="10098096" cy="283576"/>
          </a:xfrm>
        </p:spPr>
        <p:txBody>
          <a:bodyPr wrap="none" tIns="0" bIns="0">
            <a:noAutofit/>
          </a:bodyPr>
          <a:lstStyle>
            <a:lvl1pPr marL="0" indent="0" algn="ctr">
              <a:buFontTx/>
              <a:buNone/>
              <a:defRPr sz="1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Profession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1849706" y="609539"/>
            <a:ext cx="914400" cy="914400"/>
            <a:chOff x="1849706" y="609539"/>
            <a:chExt cx="914400" cy="914400"/>
          </a:xfrm>
        </p:grpSpPr>
        <p:sp>
          <p:nvSpPr>
            <p:cNvPr id="14" name="Oval 13"/>
            <p:cNvSpPr/>
            <p:nvPr userDrawn="1"/>
          </p:nvSpPr>
          <p:spPr>
            <a:xfrm>
              <a:off x="1849706" y="609539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8" name="Picture 27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849706" y="707095"/>
              <a:ext cx="914400" cy="719289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 userDrawn="1"/>
        </p:nvGrpSpPr>
        <p:grpSpPr>
          <a:xfrm rot="10800000">
            <a:off x="9516557" y="5222468"/>
            <a:ext cx="914400" cy="914400"/>
            <a:chOff x="1849706" y="609539"/>
            <a:chExt cx="914400" cy="914400"/>
          </a:xfrm>
        </p:grpSpPr>
        <p:sp>
          <p:nvSpPr>
            <p:cNvPr id="20" name="Oval 19"/>
            <p:cNvSpPr/>
            <p:nvPr userDrawn="1"/>
          </p:nvSpPr>
          <p:spPr>
            <a:xfrm>
              <a:off x="1849706" y="609539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849706" y="707095"/>
              <a:ext cx="914400" cy="719289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00" y="4639713"/>
            <a:ext cx="969978" cy="185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626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 userDrawn="1"/>
        </p:nvSpPr>
        <p:spPr>
          <a:xfrm>
            <a:off x="1071350" y="1047443"/>
            <a:ext cx="10098096" cy="4636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2194813" y="4831376"/>
            <a:ext cx="89746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071350" y="1499645"/>
            <a:ext cx="10065224" cy="2865490"/>
          </a:xfrm>
        </p:spPr>
        <p:txBody>
          <a:bodyPr wrap="square" anchor="ctr" anchorCtr="0">
            <a:noAutofit/>
          </a:bodyPr>
          <a:lstStyle>
            <a:lvl1pPr algn="ctr">
              <a:defRPr sz="3600" b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Enter your testimonial here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71349" y="4645214"/>
            <a:ext cx="10098358" cy="294935"/>
          </a:xfrm>
        </p:spPr>
        <p:txBody>
          <a:bodyPr wrap="none" tIns="0" bIns="0">
            <a:noAutofit/>
          </a:bodyPr>
          <a:lstStyle>
            <a:lvl1pPr marL="0" indent="0" algn="ctr">
              <a:buNone/>
              <a:defRPr sz="18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 of speaker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715" y="6045257"/>
            <a:ext cx="1718512" cy="451153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1071351" y="4945651"/>
            <a:ext cx="10098096" cy="283576"/>
          </a:xfrm>
        </p:spPr>
        <p:txBody>
          <a:bodyPr wrap="none" tIns="0" bIns="0">
            <a:noAutofit/>
          </a:bodyPr>
          <a:lstStyle>
            <a:lvl1pPr marL="0" indent="0" algn="ctr">
              <a:buFontTx/>
              <a:buNone/>
              <a:defRPr sz="1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Profession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1849706" y="609539"/>
            <a:ext cx="914400" cy="914400"/>
            <a:chOff x="1849706" y="609539"/>
            <a:chExt cx="914400" cy="914400"/>
          </a:xfrm>
        </p:grpSpPr>
        <p:sp>
          <p:nvSpPr>
            <p:cNvPr id="14" name="Oval 13"/>
            <p:cNvSpPr/>
            <p:nvPr userDrawn="1"/>
          </p:nvSpPr>
          <p:spPr>
            <a:xfrm>
              <a:off x="1849706" y="609539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8" name="Picture 27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849706" y="707095"/>
              <a:ext cx="914400" cy="719289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 userDrawn="1"/>
        </p:nvGrpSpPr>
        <p:grpSpPr>
          <a:xfrm rot="10800000">
            <a:off x="9516557" y="5222468"/>
            <a:ext cx="914400" cy="914400"/>
            <a:chOff x="1849706" y="609539"/>
            <a:chExt cx="914400" cy="914400"/>
          </a:xfrm>
        </p:grpSpPr>
        <p:sp>
          <p:nvSpPr>
            <p:cNvPr id="20" name="Oval 19"/>
            <p:cNvSpPr/>
            <p:nvPr userDrawn="1"/>
          </p:nvSpPr>
          <p:spPr>
            <a:xfrm>
              <a:off x="1849706" y="609539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849706" y="707095"/>
              <a:ext cx="914400" cy="719289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70" y="4278124"/>
            <a:ext cx="1540612" cy="221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49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636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1071350" y="1047443"/>
            <a:ext cx="10098096" cy="4636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1849706" y="609539"/>
            <a:ext cx="914400" cy="914400"/>
            <a:chOff x="1849706" y="609539"/>
            <a:chExt cx="914400" cy="914400"/>
          </a:xfrm>
        </p:grpSpPr>
        <p:sp>
          <p:nvSpPr>
            <p:cNvPr id="20" name="Oval 19"/>
            <p:cNvSpPr/>
            <p:nvPr userDrawn="1"/>
          </p:nvSpPr>
          <p:spPr>
            <a:xfrm>
              <a:off x="1849706" y="609539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849706" y="707095"/>
              <a:ext cx="914400" cy="719289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 userDrawn="1"/>
        </p:nvGrpSpPr>
        <p:grpSpPr>
          <a:xfrm rot="10800000">
            <a:off x="9516557" y="5222468"/>
            <a:ext cx="914400" cy="914400"/>
            <a:chOff x="1849706" y="609539"/>
            <a:chExt cx="914400" cy="914400"/>
          </a:xfrm>
        </p:grpSpPr>
        <p:sp>
          <p:nvSpPr>
            <p:cNvPr id="23" name="Oval 22"/>
            <p:cNvSpPr/>
            <p:nvPr userDrawn="1"/>
          </p:nvSpPr>
          <p:spPr>
            <a:xfrm>
              <a:off x="1849706" y="609539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5" name="Picture 24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849706" y="707095"/>
              <a:ext cx="914400" cy="719289"/>
            </a:xfrm>
            <a:prstGeom prst="rect">
              <a:avLst/>
            </a:prstGeom>
          </p:spPr>
        </p:pic>
      </p:grpSp>
      <p:cxnSp>
        <p:nvCxnSpPr>
          <p:cNvPr id="19" name="Straight Connector 18"/>
          <p:cNvCxnSpPr/>
          <p:nvPr userDrawn="1"/>
        </p:nvCxnSpPr>
        <p:spPr>
          <a:xfrm>
            <a:off x="2194813" y="4831376"/>
            <a:ext cx="89746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3897700" y="1523939"/>
            <a:ext cx="6944400" cy="2841196"/>
          </a:xfrm>
        </p:spPr>
        <p:txBody>
          <a:bodyPr wrap="square" anchor="ctr" anchorCtr="0">
            <a:noAutofit/>
          </a:bodyPr>
          <a:lstStyle>
            <a:lvl1pPr algn="l">
              <a:defRPr sz="2800" b="0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Insert your quote here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97699" y="4645214"/>
            <a:ext cx="6977533" cy="294935"/>
          </a:xfrm>
        </p:spPr>
        <p:txBody>
          <a:bodyPr wrap="none" tIns="0" bIns="0">
            <a:noAutofit/>
          </a:bodyPr>
          <a:lstStyle>
            <a:lvl1pPr marL="0" indent="0" algn="l">
              <a:buNone/>
              <a:defRPr sz="18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 of speaker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715" y="6045257"/>
            <a:ext cx="1718512" cy="451153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3897697" y="4945651"/>
            <a:ext cx="6977275" cy="283576"/>
          </a:xfrm>
        </p:spPr>
        <p:txBody>
          <a:bodyPr wrap="none" tIns="0" bIns="0">
            <a:noAutofit/>
          </a:bodyPr>
          <a:lstStyle>
            <a:lvl1pPr marL="0" indent="0" algn="l">
              <a:buFontTx/>
              <a:buNone/>
              <a:defRPr sz="1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Profession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13136" r="7631"/>
          <a:stretch/>
        </p:blipFill>
        <p:spPr>
          <a:xfrm>
            <a:off x="-15498" y="1503336"/>
            <a:ext cx="3766088" cy="357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8460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636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1071350" y="1047443"/>
            <a:ext cx="10098096" cy="4636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3" t="8280" r="3918" b="10191"/>
          <a:stretch/>
        </p:blipFill>
        <p:spPr>
          <a:xfrm>
            <a:off x="-13855" y="1510146"/>
            <a:ext cx="3629891" cy="3546764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1849706" y="609539"/>
            <a:ext cx="914400" cy="914400"/>
            <a:chOff x="1849706" y="609539"/>
            <a:chExt cx="914400" cy="914400"/>
          </a:xfrm>
        </p:grpSpPr>
        <p:sp>
          <p:nvSpPr>
            <p:cNvPr id="20" name="Oval 19"/>
            <p:cNvSpPr/>
            <p:nvPr userDrawn="1"/>
          </p:nvSpPr>
          <p:spPr>
            <a:xfrm>
              <a:off x="1849706" y="609539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849706" y="707095"/>
              <a:ext cx="914400" cy="719289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 userDrawn="1"/>
        </p:nvGrpSpPr>
        <p:grpSpPr>
          <a:xfrm rot="10800000">
            <a:off x="9516557" y="5222468"/>
            <a:ext cx="914400" cy="914400"/>
            <a:chOff x="1849706" y="609539"/>
            <a:chExt cx="914400" cy="914400"/>
          </a:xfrm>
        </p:grpSpPr>
        <p:sp>
          <p:nvSpPr>
            <p:cNvPr id="23" name="Oval 22"/>
            <p:cNvSpPr/>
            <p:nvPr userDrawn="1"/>
          </p:nvSpPr>
          <p:spPr>
            <a:xfrm>
              <a:off x="1849706" y="609539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5" name="Picture 2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849706" y="707095"/>
              <a:ext cx="914400" cy="719289"/>
            </a:xfrm>
            <a:prstGeom prst="rect">
              <a:avLst/>
            </a:prstGeom>
          </p:spPr>
        </p:pic>
      </p:grpSp>
      <p:cxnSp>
        <p:nvCxnSpPr>
          <p:cNvPr id="19" name="Straight Connector 18"/>
          <p:cNvCxnSpPr/>
          <p:nvPr userDrawn="1"/>
        </p:nvCxnSpPr>
        <p:spPr>
          <a:xfrm>
            <a:off x="2194813" y="4831376"/>
            <a:ext cx="89746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3897700" y="1523939"/>
            <a:ext cx="6944400" cy="2841196"/>
          </a:xfrm>
        </p:spPr>
        <p:txBody>
          <a:bodyPr wrap="square" anchor="ctr" anchorCtr="0">
            <a:noAutofit/>
          </a:bodyPr>
          <a:lstStyle>
            <a:lvl1pPr algn="l">
              <a:defRPr sz="2800" b="0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Insert your quote here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97699" y="4645214"/>
            <a:ext cx="6977533" cy="294935"/>
          </a:xfrm>
        </p:spPr>
        <p:txBody>
          <a:bodyPr wrap="none" tIns="0" bIns="0">
            <a:noAutofit/>
          </a:bodyPr>
          <a:lstStyle>
            <a:lvl1pPr marL="0" indent="0" algn="l">
              <a:buNone/>
              <a:defRPr sz="18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 of speaker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715" y="6045257"/>
            <a:ext cx="1718512" cy="451153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3897697" y="4945651"/>
            <a:ext cx="6977275" cy="283576"/>
          </a:xfrm>
        </p:spPr>
        <p:txBody>
          <a:bodyPr wrap="none" tIns="0" bIns="0">
            <a:noAutofit/>
          </a:bodyPr>
          <a:lstStyle>
            <a:lvl1pPr marL="0" indent="0" algn="l">
              <a:buFontTx/>
              <a:buNone/>
              <a:defRPr sz="1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Profession</a:t>
            </a:r>
          </a:p>
        </p:txBody>
      </p:sp>
    </p:spTree>
    <p:extLst>
      <p:ext uri="{BB962C8B-B14F-4D97-AF65-F5344CB8AC3E}">
        <p14:creationId xmlns:p14="http://schemas.microsoft.com/office/powerpoint/2010/main" val="3006976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636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1071350" y="1047443"/>
            <a:ext cx="10098096" cy="4636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1849706" y="609539"/>
            <a:ext cx="914400" cy="914400"/>
            <a:chOff x="1849706" y="609539"/>
            <a:chExt cx="914400" cy="914400"/>
          </a:xfrm>
        </p:grpSpPr>
        <p:sp>
          <p:nvSpPr>
            <p:cNvPr id="20" name="Oval 19"/>
            <p:cNvSpPr/>
            <p:nvPr userDrawn="1"/>
          </p:nvSpPr>
          <p:spPr>
            <a:xfrm>
              <a:off x="1849706" y="609539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849706" y="707095"/>
              <a:ext cx="914400" cy="719289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 userDrawn="1"/>
        </p:nvGrpSpPr>
        <p:grpSpPr>
          <a:xfrm rot="10800000">
            <a:off x="9516557" y="5222468"/>
            <a:ext cx="914400" cy="914400"/>
            <a:chOff x="1849706" y="609539"/>
            <a:chExt cx="914400" cy="914400"/>
          </a:xfrm>
        </p:grpSpPr>
        <p:sp>
          <p:nvSpPr>
            <p:cNvPr id="23" name="Oval 22"/>
            <p:cNvSpPr/>
            <p:nvPr userDrawn="1"/>
          </p:nvSpPr>
          <p:spPr>
            <a:xfrm>
              <a:off x="1849706" y="609539"/>
              <a:ext cx="914400" cy="914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5" name="Picture 24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849706" y="707095"/>
              <a:ext cx="914400" cy="719289"/>
            </a:xfrm>
            <a:prstGeom prst="rect">
              <a:avLst/>
            </a:prstGeom>
          </p:spPr>
        </p:pic>
      </p:grpSp>
      <p:cxnSp>
        <p:nvCxnSpPr>
          <p:cNvPr id="19" name="Straight Connector 18"/>
          <p:cNvCxnSpPr/>
          <p:nvPr userDrawn="1"/>
        </p:nvCxnSpPr>
        <p:spPr>
          <a:xfrm>
            <a:off x="2194813" y="4831376"/>
            <a:ext cx="89746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849706" y="1523939"/>
            <a:ext cx="8581250" cy="2841196"/>
          </a:xfrm>
        </p:spPr>
        <p:txBody>
          <a:bodyPr wrap="square" anchor="ctr" anchorCtr="0">
            <a:noAutofit/>
          </a:bodyPr>
          <a:lstStyle>
            <a:lvl1pPr algn="l">
              <a:defRPr sz="2800" b="0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Insert your quote here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50819" y="4645214"/>
            <a:ext cx="8622192" cy="294935"/>
          </a:xfrm>
        </p:spPr>
        <p:txBody>
          <a:bodyPr wrap="none" tIns="0" bIns="0">
            <a:noAutofit/>
          </a:bodyPr>
          <a:lstStyle>
            <a:lvl1pPr marL="0" indent="0" algn="l">
              <a:buNone/>
              <a:defRPr sz="18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 of speaker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715" y="6045257"/>
            <a:ext cx="1718512" cy="451153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1850808" y="4945651"/>
            <a:ext cx="8621874" cy="283576"/>
          </a:xfrm>
        </p:spPr>
        <p:txBody>
          <a:bodyPr wrap="none" tIns="0" bIns="0">
            <a:noAutofit/>
          </a:bodyPr>
          <a:lstStyle>
            <a:lvl1pPr marL="0" indent="0" algn="l">
              <a:buFontTx/>
              <a:buNone/>
              <a:defRPr sz="1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Profession</a:t>
            </a:r>
          </a:p>
        </p:txBody>
      </p:sp>
    </p:spTree>
    <p:extLst>
      <p:ext uri="{BB962C8B-B14F-4D97-AF65-F5344CB8AC3E}">
        <p14:creationId xmlns:p14="http://schemas.microsoft.com/office/powerpoint/2010/main" val="17228992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/>
          <p:cNvCxnSpPr/>
          <p:nvPr userDrawn="1"/>
        </p:nvCxnSpPr>
        <p:spPr>
          <a:xfrm>
            <a:off x="1905580" y="5205607"/>
            <a:ext cx="98602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1885951" y="876300"/>
            <a:ext cx="986027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4" y="1304763"/>
            <a:ext cx="1276929" cy="1011400"/>
          </a:xfrm>
          <a:prstGeom prst="rect">
            <a:avLst/>
          </a:prstGeom>
        </p:spPr>
      </p:pic>
      <p:pic>
        <p:nvPicPr>
          <p:cNvPr id="17" name="Picture 6" descr="LOGO CE-EN-quadri.eps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3872" y="942576"/>
            <a:ext cx="2304256" cy="16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2477697" y="5863656"/>
            <a:ext cx="8318374" cy="548594"/>
          </a:xfrm>
          <a:prstGeom prst="rect">
            <a:avLst/>
          </a:prstGeom>
        </p:spPr>
        <p:txBody>
          <a:bodyPr wrap="square" lIns="0" tIns="72000" rIns="0" bIns="72000" numCol="1" anchor="t" anchorCtr="0"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800" i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FBA"/>
              </a:buClr>
              <a:buChar char="•"/>
              <a:defRPr sz="2000" b="1">
                <a:solidFill>
                  <a:schemeClr val="accent2">
                    <a:lumMod val="50000"/>
                  </a:schemeClr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>
                    <a:lumMod val="50000"/>
                  </a:schemeClr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buNone/>
            </a:pPr>
            <a:r>
              <a:rPr lang="en-US" sz="700" b="1" kern="0" dirty="0">
                <a:solidFill>
                  <a:schemeClr val="tx1"/>
                </a:solidFill>
              </a:rPr>
              <a:t>© European Union 2021</a:t>
            </a:r>
          </a:p>
          <a:p>
            <a:pPr marL="0" indent="0" algn="just">
              <a:buNone/>
            </a:pPr>
            <a:r>
              <a:rPr lang="en-US" sz="600" b="0" kern="0" dirty="0">
                <a:solidFill>
                  <a:schemeClr val="tx1"/>
                </a:solidFill>
              </a:rPr>
              <a:t>Unless otherwise noted the reuse of this presentation is </a:t>
            </a:r>
            <a:r>
              <a:rPr lang="en-US" sz="600" b="0" kern="0" dirty="0" err="1">
                <a:solidFill>
                  <a:schemeClr val="tx1"/>
                </a:solidFill>
              </a:rPr>
              <a:t>authorised</a:t>
            </a:r>
            <a:r>
              <a:rPr lang="en-US" sz="600" b="0" kern="0" dirty="0">
                <a:solidFill>
                  <a:schemeClr val="tx1"/>
                </a:solidFill>
              </a:rPr>
              <a:t> under the </a:t>
            </a:r>
            <a:r>
              <a:rPr lang="en-US" sz="600" b="0" u="sng" kern="0" dirty="0">
                <a:solidFill>
                  <a:schemeClr val="tx1"/>
                </a:solidFill>
              </a:rPr>
              <a:t>CC BY 4.0</a:t>
            </a:r>
            <a:r>
              <a:rPr lang="en-US" sz="600" b="1" kern="0" dirty="0">
                <a:solidFill>
                  <a:schemeClr val="tx1"/>
                </a:solidFill>
              </a:rPr>
              <a:t>  </a:t>
            </a:r>
            <a:r>
              <a:rPr lang="en-US" sz="600" b="0" kern="0" dirty="0">
                <a:solidFill>
                  <a:schemeClr val="tx1"/>
                </a:solidFill>
              </a:rPr>
              <a:t>license. For any use or reproduction of elements that are not owned by the EU, permission may need to be sought directly from the respective right holders.</a:t>
            </a:r>
            <a:br>
              <a:rPr lang="en-US" sz="600" b="0" kern="0" dirty="0">
                <a:solidFill>
                  <a:schemeClr val="tx1"/>
                </a:solidFill>
              </a:rPr>
            </a:br>
            <a:r>
              <a:rPr kumimoji="0" lang="en-US" altLang="en-US" sz="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Image credits:</a:t>
            </a: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6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</a:t>
            </a:r>
            <a:r>
              <a:rPr lang="en-GB" sz="60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ivector</a:t>
            </a:r>
            <a:r>
              <a:rPr lang="en-GB" sz="6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#249868181, #251163013, #273480523, #241215668, #245719946, #251163053, #252508849, #241215668,  #244690530, #222596698, #235536634, #263530636, #66009682, #273480523, #362422833; © </a:t>
            </a:r>
            <a:r>
              <a:rPr lang="en-GB" sz="60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petovarga</a:t>
            </a:r>
            <a:r>
              <a:rPr lang="en-GB" sz="6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#366009967; © </a:t>
            </a:r>
            <a:r>
              <a:rPr lang="en-GB" sz="60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shooarts</a:t>
            </a:r>
            <a:r>
              <a:rPr lang="en-GB" sz="6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# 121467308, 2020. Source: Stock.Adobe.com. Icons © </a:t>
            </a:r>
            <a:r>
              <a:rPr lang="en-GB" sz="60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Flaticon</a:t>
            </a:r>
            <a:r>
              <a:rPr lang="en-GB" sz="6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all rights reserved.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929" y="5994432"/>
            <a:ext cx="900000" cy="314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990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866930" y="1368000"/>
            <a:ext cx="10486869" cy="410341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838200" y="468000"/>
            <a:ext cx="10515600" cy="473104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852" y="6044693"/>
            <a:ext cx="1716200" cy="45171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" y="6131286"/>
            <a:ext cx="2743200" cy="365125"/>
          </a:xfrm>
        </p:spPr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19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328000" cy="3906435"/>
          </a:xfrm>
        </p:spPr>
        <p:txBody>
          <a:bodyPr>
            <a:noAutofit/>
          </a:bodyPr>
          <a:lstStyle>
            <a:lvl3pPr>
              <a:spcBef>
                <a:spcPts val="0"/>
              </a:spcBef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2250" y="1825625"/>
            <a:ext cx="5328000" cy="39064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7422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3"/>
            <a:ext cx="12192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8094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50288"/>
            <a:ext cx="12192000" cy="501834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4"/>
            <a:ext cx="12192000" cy="28908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872647"/>
          </a:xfrm>
        </p:spPr>
        <p:txBody>
          <a:bodyPr anchor="t">
            <a:norm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3067468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783535"/>
            <a:ext cx="5040313" cy="528998"/>
          </a:xfrm>
        </p:spPr>
        <p:txBody>
          <a:bodyPr anchor="b" anchorCtr="0"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3108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02219"/>
            <a:ext cx="12192000" cy="6059194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5289" y="1078173"/>
            <a:ext cx="12197346" cy="5783239"/>
          </a:xfrm>
          <a:prstGeom prst="rect">
            <a:avLst/>
          </a:prstGeom>
          <a:solidFill>
            <a:srgbClr val="024EA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 wrap="none"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 wrap="none"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3157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0189" y="1122363"/>
            <a:ext cx="10676038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0189" y="3602038"/>
            <a:ext cx="10676038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0"/>
            <a:ext cx="0" cy="329593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715" y="6045257"/>
            <a:ext cx="1718512" cy="45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2881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865"/>
            <a:ext cx="1716200" cy="45054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3295934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070189" y="3602038"/>
            <a:ext cx="10156297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45339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236271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38200" y="4160826"/>
            <a:ext cx="10889439" cy="162014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0650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2362711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38200" y="4160826"/>
            <a:ext cx="10889439" cy="162014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8120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99711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328000" cy="3906435"/>
          </a:xfrm>
        </p:spPr>
        <p:txBody>
          <a:bodyPr>
            <a:noAutofit/>
          </a:bodyPr>
          <a:lstStyle>
            <a:lvl1pPr>
              <a:spcAft>
                <a:spcPts val="1800"/>
              </a:spcAft>
              <a:defRPr/>
            </a:lvl1pPr>
            <a:lvl2pPr>
              <a:spcAft>
                <a:spcPts val="1800"/>
              </a:spcAft>
              <a:defRPr/>
            </a:lvl2pPr>
            <a:lvl3pPr>
              <a:spcAft>
                <a:spcPts val="1800"/>
              </a:spcAft>
              <a:defRPr/>
            </a:lvl3pPr>
            <a:lvl4pPr>
              <a:spcAft>
                <a:spcPts val="1800"/>
              </a:spcAft>
              <a:defRPr/>
            </a:lvl4pPr>
            <a:lvl5pPr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2250" y="1825625"/>
            <a:ext cx="5328000" cy="3906435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1163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328000" cy="3906435"/>
          </a:xfrm>
        </p:spPr>
        <p:txBody>
          <a:bodyPr>
            <a:noAutofit/>
          </a:bodyPr>
          <a:lstStyle>
            <a:lvl3pPr>
              <a:spcBef>
                <a:spcPts val="0"/>
              </a:spcBef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2250" y="1825625"/>
            <a:ext cx="5328000" cy="390643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80864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6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604979" y="1825625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8371761" y="1825625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62258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97331"/>
          </a:xfr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noFill/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97331"/>
          </a:xfr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3408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62947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59635" y="-59635"/>
            <a:ext cx="6155635" cy="6983896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3214048" y="1992573"/>
            <a:ext cx="8550322" cy="3616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447" y="743802"/>
            <a:ext cx="544923" cy="5449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8331" y="1992572"/>
            <a:ext cx="8226040" cy="3616657"/>
          </a:xfrm>
          <a:solidFill>
            <a:schemeClr val="bg1"/>
          </a:solidFill>
        </p:spPr>
        <p:txBody>
          <a:bodyPr lIns="360000" tIns="360000" rIns="360000" bIns="360000" anchor="ctr" anchorCtr="0">
            <a:noAutofit/>
          </a:bodyPr>
          <a:lstStyle>
            <a:lvl1pPr marL="0" indent="0">
              <a:buFontTx/>
              <a:buNone/>
              <a:defRPr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6305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(half p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7056" y="1825625"/>
            <a:ext cx="4926841" cy="3769957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817056" y="482860"/>
            <a:ext cx="4669266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46383" y="-46383"/>
            <a:ext cx="6142383" cy="6964017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0309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70722" y="2284667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901451" y="2284668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436086" y="2284667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1206774" y="4038684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4672139" y="4041944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8137503" y="4037437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94807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713869" y="2159957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713868" y="3968881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324547" y="2159956"/>
            <a:ext cx="2461593" cy="1638159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8935227" y="3968880"/>
            <a:ext cx="2520000" cy="1638158"/>
          </a:xfrm>
          <a:noFill/>
        </p:spPr>
        <p:txBody>
          <a:bodyPr tIns="90000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1033617" y="2159957"/>
            <a:ext cx="2520000" cy="1638159"/>
          </a:xfrm>
          <a:noFill/>
        </p:spPr>
        <p:txBody>
          <a:bodyPr tIns="90000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324549" y="3968880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1033617" y="3968881"/>
            <a:ext cx="2520000" cy="1638158"/>
          </a:xfrm>
          <a:noFill/>
        </p:spPr>
        <p:txBody>
          <a:bodyPr tIns="90000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966322" y="2159956"/>
            <a:ext cx="2520000" cy="1638159"/>
          </a:xfrm>
          <a:noFill/>
        </p:spPr>
        <p:txBody>
          <a:bodyPr tIns="90000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70769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429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46643"/>
            <a:ext cx="10515600" cy="782357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38200" y="3630613"/>
            <a:ext cx="10515600" cy="2035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4235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6290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866930" y="1368000"/>
            <a:ext cx="10486869" cy="410341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838200" y="468000"/>
            <a:ext cx="10515600" cy="473104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852" y="6044693"/>
            <a:ext cx="1716200" cy="45171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" y="6131286"/>
            <a:ext cx="2743200" cy="365125"/>
          </a:xfrm>
        </p:spPr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527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image" Target="../media/image2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81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1312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9720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0" r:id="rId2"/>
    <p:sldLayoutId id="2147483675" r:id="rId3"/>
    <p:sldLayoutId id="2147483679" r:id="rId4"/>
    <p:sldLayoutId id="2147483651" r:id="rId5"/>
    <p:sldLayoutId id="2147483680" r:id="rId6"/>
    <p:sldLayoutId id="2147483681" r:id="rId7"/>
    <p:sldLayoutId id="2147483682" r:id="rId8"/>
    <p:sldLayoutId id="2147483672" r:id="rId9"/>
    <p:sldLayoutId id="2147483684" r:id="rId10"/>
    <p:sldLayoutId id="2147483685" r:id="rId11"/>
    <p:sldLayoutId id="2147483686" r:id="rId12"/>
    <p:sldLayoutId id="2147483687" r:id="rId13"/>
    <p:sldLayoutId id="2147483673" r:id="rId14"/>
    <p:sldLayoutId id="2147483677" r:id="rId15"/>
    <p:sldLayoutId id="2147483678" r:id="rId16"/>
    <p:sldLayoutId id="2147483649" r:id="rId17"/>
    <p:sldLayoutId id="2147483709" r:id="rId18"/>
    <p:sldLayoutId id="2147483710" r:id="rId1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81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1312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988"/>
            <a:ext cx="1715733" cy="45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214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ashboard.tech.ec.europa.eu/qs_digit_dashboard_mt/public/sense/app/1213b8cd-3ebe-4730-b0f5-fa4e326df2e2/sheet/d23bba31-e385-4cc0-975e-a67059972142/state/analysis/select/Programme/HORIZON%20EUROPE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45.png"/><Relationship Id="rId4" Type="http://schemas.openxmlformats.org/officeDocument/2006/relationships/hyperlink" Target="https://ec.europa.eu/info/funding-tenders/opportunities/portal/screen/opportunities/horizon-dashboard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horizon-europe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C886C6-0C75-8AEC-F1DB-C6EE5FEBB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9809" y="5922996"/>
            <a:ext cx="3263508" cy="48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371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Placeholder 2"/>
          <p:cNvSpPr txBox="1">
            <a:spLocks/>
          </p:cNvSpPr>
          <p:nvPr/>
        </p:nvSpPr>
        <p:spPr>
          <a:xfrm>
            <a:off x="2236566" y="5788077"/>
            <a:ext cx="7718867" cy="415028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1200" b="0" dirty="0">
                <a:solidFill>
                  <a:schemeClr val="tx1"/>
                </a:solidFill>
              </a:rPr>
              <a:t>*</a:t>
            </a:r>
            <a:r>
              <a:rPr lang="en-IE" sz="1200" dirty="0"/>
              <a:t> </a:t>
            </a:r>
            <a:r>
              <a:rPr lang="en-IE" sz="1200" b="0" dirty="0">
                <a:solidFill>
                  <a:schemeClr val="tx1"/>
                </a:solidFill>
              </a:rPr>
              <a:t>The European Institute of Innovation &amp; Technology (EIT) is not part of the Specific Programme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186700" y="479024"/>
            <a:ext cx="1614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cap="all" dirty="0">
                <a:solidFill>
                  <a:schemeClr val="tx2"/>
                </a:solidFill>
                <a:latin typeface="Arial" charset="0"/>
              </a:rPr>
              <a:t>EURATOM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932458" y="479024"/>
            <a:ext cx="2589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cap="all" dirty="0">
                <a:solidFill>
                  <a:schemeClr val="tx2"/>
                </a:solidFill>
                <a:latin typeface="Arial" charset="0"/>
              </a:rPr>
              <a:t>HORIZON EUROPE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40541" y="1609865"/>
            <a:ext cx="1411499" cy="38445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449241" y="1127418"/>
            <a:ext cx="1658487" cy="4566926"/>
          </a:xfrm>
          <a:prstGeom prst="rect">
            <a:avLst/>
          </a:prstGeom>
          <a:gradFill flip="none" rotWithShape="1">
            <a:gsLst>
              <a:gs pos="0">
                <a:srgbClr val="9BD4F0"/>
              </a:gs>
              <a:gs pos="50000">
                <a:srgbClr val="A2D5D0"/>
              </a:gs>
              <a:gs pos="99000">
                <a:srgbClr val="B0D10E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Box 54"/>
          <p:cNvSpPr txBox="1"/>
          <p:nvPr/>
        </p:nvSpPr>
        <p:spPr>
          <a:xfrm>
            <a:off x="663918" y="3013999"/>
            <a:ext cx="1277779" cy="118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Research actions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63919" y="4354153"/>
            <a:ext cx="1277779" cy="118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Development actions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89700" y="1251733"/>
            <a:ext cx="1506062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IE" sz="1400" b="1" cap="all" dirty="0">
                <a:solidFill>
                  <a:schemeClr val="accent2"/>
                </a:solidFill>
              </a:rPr>
              <a:t>Specific Programme: European Defence Fund</a:t>
            </a:r>
            <a:endParaRPr lang="en-IE" sz="1400" cap="all" dirty="0">
              <a:solidFill>
                <a:schemeClr val="accent2"/>
              </a:solidFill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442953" y="951966"/>
            <a:ext cx="9506192" cy="0"/>
          </a:xfrm>
          <a:prstGeom prst="line">
            <a:avLst/>
          </a:prstGeom>
          <a:ln w="762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10068942" y="951966"/>
            <a:ext cx="1701446" cy="0"/>
          </a:xfrm>
          <a:prstGeom prst="line">
            <a:avLst/>
          </a:prstGeom>
          <a:ln w="762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10075230" y="1120690"/>
            <a:ext cx="1701446" cy="4616033"/>
          </a:xfrm>
          <a:prstGeom prst="rect">
            <a:avLst/>
          </a:prstGeom>
          <a:gradFill flip="none" rotWithShape="1">
            <a:gsLst>
              <a:gs pos="0">
                <a:srgbClr val="9BD4F0"/>
              </a:gs>
              <a:gs pos="50000">
                <a:srgbClr val="A2D5D0"/>
              </a:gs>
              <a:gs pos="99000">
                <a:srgbClr val="B0D10E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4" name="Group 83"/>
          <p:cNvGrpSpPr/>
          <p:nvPr/>
        </p:nvGrpSpPr>
        <p:grpSpPr>
          <a:xfrm>
            <a:off x="10295953" y="1331859"/>
            <a:ext cx="1260000" cy="4216709"/>
            <a:chOff x="10324155" y="1331859"/>
            <a:chExt cx="1260000" cy="4216709"/>
          </a:xfrm>
        </p:grpSpPr>
        <p:sp>
          <p:nvSpPr>
            <p:cNvPr id="42" name="TextBox 41"/>
            <p:cNvSpPr txBox="1">
              <a:spLocks/>
            </p:cNvSpPr>
            <p:nvPr/>
          </p:nvSpPr>
          <p:spPr>
            <a:xfrm>
              <a:off x="10324155" y="1331859"/>
              <a:ext cx="1260000" cy="12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Fusion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324290" y="4252568"/>
              <a:ext cx="1259730" cy="12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Joint Research </a:t>
              </a:r>
              <a:r>
                <a:rPr kumimoji="0" lang="en-GB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Center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3" name="TextBox 72"/>
            <p:cNvSpPr txBox="1">
              <a:spLocks/>
            </p:cNvSpPr>
            <p:nvPr/>
          </p:nvSpPr>
          <p:spPr>
            <a:xfrm>
              <a:off x="10324155" y="2792213"/>
              <a:ext cx="1260000" cy="129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200" b="1" dirty="0">
                  <a:solidFill>
                    <a:schemeClr val="tx2"/>
                  </a:solidFill>
                  <a:latin typeface="Arial" charset="0"/>
                </a:rPr>
                <a:t>Fission</a:t>
              </a:r>
            </a:p>
          </p:txBody>
        </p:sp>
      </p:grpSp>
      <p:sp>
        <p:nvSpPr>
          <p:cNvPr id="5" name="Rectangle 4"/>
          <p:cNvSpPr/>
          <p:nvPr/>
        </p:nvSpPr>
        <p:spPr>
          <a:xfrm>
            <a:off x="2236569" y="1120690"/>
            <a:ext cx="7718864" cy="4573653"/>
          </a:xfrm>
          <a:prstGeom prst="rect">
            <a:avLst/>
          </a:prstGeom>
          <a:gradFill flip="none" rotWithShape="1">
            <a:gsLst>
              <a:gs pos="0">
                <a:srgbClr val="9BD4F0"/>
              </a:gs>
              <a:gs pos="50000">
                <a:srgbClr val="A2D5D0"/>
              </a:gs>
              <a:gs pos="99000">
                <a:srgbClr val="B0D10E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3009298" y="1251733"/>
            <a:ext cx="63242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400" b="1" cap="all" dirty="0">
                <a:solidFill>
                  <a:schemeClr val="accent2"/>
                </a:solidFill>
              </a:rPr>
              <a:t>Specific Programme</a:t>
            </a:r>
            <a:r>
              <a:rPr lang="en-IE" sz="1400" b="1" cap="all" dirty="0">
                <a:solidFill>
                  <a:schemeClr val="tx2"/>
                </a:solidFill>
              </a:rPr>
              <a:t> </a:t>
            </a:r>
            <a:r>
              <a:rPr lang="en-IE" sz="1400" b="1" cap="all" dirty="0">
                <a:solidFill>
                  <a:schemeClr val="accent2"/>
                </a:solidFill>
              </a:rPr>
              <a:t>implementing Horizon Europe &amp; EIT</a:t>
            </a:r>
            <a:r>
              <a:rPr lang="en-IE" sz="1400" b="1" cap="all" baseline="30000" dirty="0">
                <a:solidFill>
                  <a:schemeClr val="accent2"/>
                </a:solidFill>
              </a:rPr>
              <a:t>*</a:t>
            </a:r>
          </a:p>
          <a:p>
            <a:pPr algn="ctr"/>
            <a:r>
              <a:rPr lang="en-IE" sz="1200" i="1" dirty="0">
                <a:solidFill>
                  <a:schemeClr val="tx2"/>
                </a:solidFill>
              </a:rPr>
              <a:t>Exclusive focus on civil applications</a:t>
            </a:r>
            <a:r>
              <a:rPr lang="en-IE" sz="1200" cap="all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36567" y="4991917"/>
            <a:ext cx="7651273" cy="27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100" b="1" cap="all" dirty="0">
                <a:solidFill>
                  <a:schemeClr val="tx2"/>
                </a:solidFill>
                <a:latin typeface="Arial" charset="0"/>
              </a:rPr>
              <a:t>Widening Participation and Strengthening the European</a:t>
            </a: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</a:rPr>
              <a:t> </a:t>
            </a:r>
            <a:r>
              <a:rPr lang="en-GB" sz="1100" b="1" cap="all" dirty="0">
                <a:solidFill>
                  <a:schemeClr val="tx2"/>
                </a:solidFill>
                <a:latin typeface="Arial" charset="0"/>
              </a:rPr>
              <a:t>Research Area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18261" y="5286958"/>
            <a:ext cx="3708000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Reforming &amp; Enhancing the European R&amp;I system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17533" y="5280543"/>
            <a:ext cx="3420000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Widening participation &amp; spreading excellence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7440248" y="2599975"/>
            <a:ext cx="0" cy="1993454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4690973" y="2586105"/>
            <a:ext cx="0" cy="1993454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2236566" y="4848807"/>
            <a:ext cx="7742445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>
            <a:off x="2417533" y="1804100"/>
            <a:ext cx="2180988" cy="1837254"/>
            <a:chOff x="2417533" y="1928084"/>
            <a:chExt cx="2180988" cy="1837254"/>
          </a:xfrm>
        </p:grpSpPr>
        <p:sp>
          <p:nvSpPr>
            <p:cNvPr id="12" name="TextBox 11"/>
            <p:cNvSpPr txBox="1"/>
            <p:nvPr/>
          </p:nvSpPr>
          <p:spPr>
            <a:xfrm>
              <a:off x="2906521" y="1928084"/>
              <a:ext cx="1692000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Pillar I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all" spc="0" normalizeH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Excellent Science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417533" y="2723959"/>
              <a:ext cx="2088000" cy="2616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European Research Council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417533" y="3109945"/>
              <a:ext cx="2088000" cy="2616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Marie </a:t>
              </a:r>
              <a:r>
                <a:rPr kumimoji="0" lang="en-GB" sz="11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Skłodowska</a:t>
              </a: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-Curie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417533" y="3503728"/>
              <a:ext cx="2088000" cy="2616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Research Infrastructures</a:t>
              </a:r>
            </a:p>
          </p:txBody>
        </p:sp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5011" y="2006928"/>
              <a:ext cx="477305" cy="477305"/>
            </a:xfrm>
            <a:prstGeom prst="rect">
              <a:avLst/>
            </a:prstGeom>
          </p:spPr>
        </p:pic>
      </p:grpSp>
      <p:grpSp>
        <p:nvGrpSpPr>
          <p:cNvPr id="80" name="Group 79"/>
          <p:cNvGrpSpPr/>
          <p:nvPr/>
        </p:nvGrpSpPr>
        <p:grpSpPr>
          <a:xfrm>
            <a:off x="7638261" y="1804100"/>
            <a:ext cx="2171501" cy="2370983"/>
            <a:chOff x="7638261" y="1928084"/>
            <a:chExt cx="2171501" cy="2370983"/>
          </a:xfrm>
        </p:grpSpPr>
        <p:sp>
          <p:nvSpPr>
            <p:cNvPr id="13" name="TextBox 12"/>
            <p:cNvSpPr txBox="1"/>
            <p:nvPr/>
          </p:nvSpPr>
          <p:spPr>
            <a:xfrm>
              <a:off x="8117762" y="1928084"/>
              <a:ext cx="1692000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Pillar III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100" b="1" cap="all" dirty="0">
                  <a:solidFill>
                    <a:schemeClr val="tx2"/>
                  </a:solidFill>
                  <a:latin typeface="Arial" charset="0"/>
                </a:rPr>
                <a:t>Innovative</a:t>
              </a:r>
              <a:r>
                <a:rPr kumimoji="0" lang="en-GB" sz="110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</a:rPr>
                <a:t> </a:t>
              </a:r>
              <a:r>
                <a:rPr lang="en-GB" sz="1100" b="1" cap="all" dirty="0">
                  <a:solidFill>
                    <a:schemeClr val="tx2"/>
                  </a:solidFill>
                  <a:latin typeface="Arial" charset="0"/>
                </a:rPr>
                <a:t>Europe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638261" y="2742919"/>
              <a:ext cx="2088000" cy="4308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European Innovation Council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638261" y="3308035"/>
              <a:ext cx="2088000" cy="4308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European Innovation </a:t>
              </a:r>
              <a:r>
                <a:rPr lang="en-GB" sz="1100" b="1" dirty="0">
                  <a:solidFill>
                    <a:schemeClr val="tx2"/>
                  </a:solidFill>
                  <a:latin typeface="Arial" charset="0"/>
                </a:rPr>
                <a:t>E</a:t>
              </a:r>
              <a:r>
                <a:rPr kumimoji="0" lang="en-GB" sz="11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cosystems</a:t>
              </a:r>
              <a:endPara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38261" y="3868180"/>
              <a:ext cx="2088000" cy="4308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</a:rPr>
                <a:t>European Institute of Innovation </a:t>
              </a:r>
              <a:r>
                <a:rPr lang="en-US" sz="1100" b="1" dirty="0">
                  <a:solidFill>
                    <a:schemeClr val="tx2"/>
                  </a:solidFill>
                  <a:latin typeface="Arial" charset="0"/>
                </a:rPr>
                <a:t>&amp;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</a:rPr>
                <a:t> Technology</a:t>
              </a:r>
              <a:r>
                <a:rPr lang="en-IE" sz="1100" b="1" dirty="0">
                  <a:solidFill>
                    <a:schemeClr val="tx2"/>
                  </a:solidFill>
                  <a:latin typeface="Arial" charset="0"/>
                </a:rPr>
                <a:t>*</a:t>
              </a:r>
              <a:endParaRPr lang="en-GB" sz="1100" b="1" dirty="0">
                <a:solidFill>
                  <a:schemeClr val="tx2"/>
                </a:solidFill>
                <a:latin typeface="Arial" charset="0"/>
              </a:endParaRPr>
            </a:p>
          </p:txBody>
        </p:sp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1126" y="2006928"/>
              <a:ext cx="526806" cy="526806"/>
            </a:xfrm>
            <a:prstGeom prst="rect">
              <a:avLst/>
            </a:prstGeom>
          </p:spPr>
        </p:pic>
      </p:grpSp>
      <p:grpSp>
        <p:nvGrpSpPr>
          <p:cNvPr id="79" name="Group 78"/>
          <p:cNvGrpSpPr/>
          <p:nvPr/>
        </p:nvGrpSpPr>
        <p:grpSpPr>
          <a:xfrm>
            <a:off x="4853299" y="1804100"/>
            <a:ext cx="2494706" cy="2789329"/>
            <a:chOff x="4853299" y="1928084"/>
            <a:chExt cx="2494706" cy="2789329"/>
          </a:xfrm>
        </p:grpSpPr>
        <p:sp>
          <p:nvSpPr>
            <p:cNvPr id="14" name="TextBox 13"/>
            <p:cNvSpPr txBox="1"/>
            <p:nvPr/>
          </p:nvSpPr>
          <p:spPr>
            <a:xfrm>
              <a:off x="5412179" y="1928084"/>
              <a:ext cx="1935826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Pillar II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all" spc="0" normalizeH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Global Challenges &amp; European Industrial Competitiveness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130299" y="2723959"/>
              <a:ext cx="2160173" cy="161582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108000" marR="0" lvl="0" indent="-1080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Health</a:t>
              </a:r>
            </a:p>
            <a:p>
              <a:pPr marL="108000" marR="0" lvl="0" indent="-1080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Culture, Creativity &amp; Inclusive Society </a:t>
              </a:r>
            </a:p>
            <a:p>
              <a:pPr marL="108000" marR="0" lvl="0" indent="-1080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Civil Security for Society</a:t>
              </a:r>
            </a:p>
            <a:p>
              <a:pPr marL="108000" marR="0" lvl="0" indent="-1080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Digital, Industry &amp; Space</a:t>
              </a:r>
            </a:p>
            <a:p>
              <a:pPr marL="108000" marR="0" lvl="0" indent="-1080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Climate, Energy &amp; Mobility</a:t>
              </a:r>
            </a:p>
            <a:p>
              <a:pPr marL="108000" marR="0" lvl="0" indent="-1080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Food, </a:t>
              </a:r>
              <a:r>
                <a:rPr kumimoji="0" lang="en-US" sz="11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Bioeconomy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, Natural Resources, Agriculture &amp; Environment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 rot="16200000">
              <a:off x="4413500" y="3163758"/>
              <a:ext cx="1156597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Clusters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130297" y="4455803"/>
              <a:ext cx="2160175" cy="2616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Joint</a:t>
              </a:r>
              <a:r>
                <a:rPr kumimoji="0" lang="en-GB" sz="1100" b="1" i="0" u="none" strike="noStrike" kern="1200" cap="none" spc="0" normalizeH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 Research Centre</a:t>
              </a:r>
              <a:endPara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6761" y="2037924"/>
              <a:ext cx="487121" cy="487408"/>
            </a:xfrm>
            <a:prstGeom prst="rect">
              <a:avLst/>
            </a:prstGeom>
          </p:spPr>
        </p:pic>
      </p:grpSp>
      <p:sp>
        <p:nvSpPr>
          <p:cNvPr id="83" name="TextBox 82"/>
          <p:cNvSpPr txBox="1"/>
          <p:nvPr/>
        </p:nvSpPr>
        <p:spPr>
          <a:xfrm>
            <a:off x="588954" y="2313383"/>
            <a:ext cx="1506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i="1" dirty="0">
                <a:solidFill>
                  <a:schemeClr val="tx2"/>
                </a:solidFill>
              </a:rPr>
              <a:t>Exclusive focus on defence research </a:t>
            </a:r>
            <a:br>
              <a:rPr lang="en-IE" sz="1200" i="1" dirty="0">
                <a:solidFill>
                  <a:schemeClr val="tx2"/>
                </a:solidFill>
              </a:rPr>
            </a:br>
            <a:r>
              <a:rPr lang="en-IE" sz="1200" i="1" dirty="0">
                <a:solidFill>
                  <a:schemeClr val="tx2"/>
                </a:solidFill>
              </a:rPr>
              <a:t>&amp; development</a:t>
            </a:r>
          </a:p>
        </p:txBody>
      </p:sp>
    </p:spTree>
    <p:extLst>
      <p:ext uri="{BB962C8B-B14F-4D97-AF65-F5344CB8AC3E}">
        <p14:creationId xmlns:p14="http://schemas.microsoft.com/office/powerpoint/2010/main" val="2412039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 txBox="1">
            <a:spLocks/>
          </p:cNvSpPr>
          <p:nvPr/>
        </p:nvSpPr>
        <p:spPr>
          <a:xfrm>
            <a:off x="5919262" y="2367446"/>
            <a:ext cx="5388044" cy="984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Political agreement December 2020</a:t>
            </a:r>
          </a:p>
          <a:p>
            <a:pPr>
              <a:defRPr sz="2160" b="1" i="0" u="none" strike="noStrike" kern="1200" baseline="0">
                <a:solidFill>
                  <a:srgbClr val="F8A907"/>
                </a:solidFill>
                <a:latin typeface="+mn-lt"/>
                <a:ea typeface="+mn-ea"/>
                <a:cs typeface="+mn-cs"/>
              </a:defRPr>
            </a:pPr>
            <a:r>
              <a:rPr lang="en-US" sz="1800" i="1" dirty="0">
                <a:solidFill>
                  <a:schemeClr val="tx1"/>
                </a:solidFill>
              </a:rPr>
              <a:t>€ billion in current prices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148528" y="2367446"/>
            <a:ext cx="11340000" cy="3907751"/>
            <a:chOff x="-116444" y="2003430"/>
            <a:chExt cx="11340000" cy="3907751"/>
          </a:xfrm>
        </p:grpSpPr>
        <p:graphicFrame>
          <p:nvGraphicFramePr>
            <p:cNvPr id="8" name="Chart 7"/>
            <p:cNvGraphicFramePr/>
            <p:nvPr>
              <p:extLst>
                <p:ext uri="{D42A27DB-BD31-4B8C-83A1-F6EECF244321}">
                  <p14:modId xmlns:p14="http://schemas.microsoft.com/office/powerpoint/2010/main" val="4025185826"/>
                </p:ext>
              </p:extLst>
            </p:nvPr>
          </p:nvGraphicFramePr>
          <p:xfrm>
            <a:off x="-116444" y="2003430"/>
            <a:ext cx="11340000" cy="390775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5" name="Oval 14"/>
            <p:cNvSpPr/>
            <p:nvPr/>
          </p:nvSpPr>
          <p:spPr>
            <a:xfrm>
              <a:off x="2632006" y="2868093"/>
              <a:ext cx="2178424" cy="21784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itle 1"/>
          <p:cNvSpPr txBox="1">
            <a:spLocks/>
          </p:cNvSpPr>
          <p:nvPr/>
        </p:nvSpPr>
        <p:spPr>
          <a:xfrm>
            <a:off x="838200" y="467999"/>
            <a:ext cx="10515600" cy="1392885"/>
          </a:xfrm>
          <a:prstGeom prst="rect">
            <a:avLst/>
          </a:prstGeom>
        </p:spPr>
        <p:txBody>
          <a:bodyPr vert="horz" lIns="91440" tIns="45720" rIns="9144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r-BE" sz="3600" spc="-50" dirty="0"/>
              <a:t>Horizon Europe Budget: </a:t>
            </a:r>
            <a:r>
              <a:rPr lang="en-GB" sz="3600" spc="-50" dirty="0">
                <a:cs typeface="Arial" panose="020B0604020202020204" pitchFamily="34" charset="0"/>
              </a:rPr>
              <a:t>€95.5 billion (2021-2027)</a:t>
            </a:r>
          </a:p>
          <a:p>
            <a:pPr>
              <a:lnSpc>
                <a:spcPts val="3400"/>
              </a:lnSpc>
            </a:pPr>
            <a:r>
              <a:rPr lang="en-GB" sz="2400" b="0" spc="-50" dirty="0">
                <a:solidFill>
                  <a:schemeClr val="tx1"/>
                </a:solidFill>
                <a:cs typeface="Arial" panose="020B0604020202020204" pitchFamily="34" charset="0"/>
              </a:rPr>
              <a:t>(including €5.4 billion from NGEU – </a:t>
            </a:r>
            <a:r>
              <a:rPr lang="en-US" sz="2400" b="0" spc="-50" dirty="0">
                <a:solidFill>
                  <a:schemeClr val="tx1"/>
                </a:solidFill>
              </a:rPr>
              <a:t>Next Generation Europe – </a:t>
            </a:r>
            <a:r>
              <a:rPr lang="en-US" sz="2400" b="0" spc="-50" dirty="0" err="1">
                <a:solidFill>
                  <a:schemeClr val="tx1"/>
                </a:solidFill>
              </a:rPr>
              <a:t>programme</a:t>
            </a:r>
            <a:r>
              <a:rPr lang="en-US" sz="2400" b="0" spc="-50" dirty="0">
                <a:solidFill>
                  <a:schemeClr val="tx1"/>
                </a:solidFill>
              </a:rPr>
              <a:t> of EU for Recovery from COVID-19 crisis</a:t>
            </a:r>
            <a:r>
              <a:rPr lang="en-GB" sz="2400" b="0" spc="-50" dirty="0">
                <a:solidFill>
                  <a:schemeClr val="tx1"/>
                </a:solidFill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00000"/>
              </a:lnSpc>
            </a:pPr>
            <a:endParaRPr lang="en-GB" sz="3600" spc="-50" dirty="0"/>
          </a:p>
        </p:txBody>
      </p:sp>
    </p:spTree>
    <p:extLst>
      <p:ext uri="{BB962C8B-B14F-4D97-AF65-F5344CB8AC3E}">
        <p14:creationId xmlns:p14="http://schemas.microsoft.com/office/powerpoint/2010/main" val="766531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0000" y="468000"/>
            <a:ext cx="9639689" cy="473104"/>
          </a:xfrm>
        </p:spPr>
        <p:txBody>
          <a:bodyPr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GB" dirty="0"/>
              <a:t>European Innovation Council 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838200" y="1368001"/>
            <a:ext cx="10515600" cy="2745011"/>
          </a:xfrm>
          <a:prstGeom prst="rect">
            <a:avLst/>
          </a:prstGeom>
          <a:ln w="28575">
            <a:solidFill>
              <a:schemeClr val="accent4"/>
            </a:solidFill>
            <a:prstDash val="sysDot"/>
          </a:ln>
        </p:spPr>
        <p:txBody>
          <a:bodyPr vert="horz" lIns="91440" tIns="10800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spcAft>
                <a:spcPts val="600"/>
              </a:spcAft>
              <a:defRPr/>
            </a:pPr>
            <a:r>
              <a:rPr lang="en-US" sz="1800" b="0" dirty="0">
                <a:solidFill>
                  <a:schemeClr val="tx1"/>
                </a:solidFill>
              </a:rPr>
              <a:t>Support to innovations with breakthrough and disruptive nature and scale up potential that are too risky for private investors </a:t>
            </a:r>
            <a:r>
              <a:rPr lang="en-US" sz="1800" dirty="0">
                <a:solidFill>
                  <a:schemeClr val="tx1"/>
                </a:solidFill>
              </a:rPr>
              <a:t>(70% of the budget earmarked for SMEs)</a:t>
            </a:r>
            <a:endParaRPr lang="en-US" sz="1800" i="1" dirty="0">
              <a:solidFill>
                <a:schemeClr val="tx1"/>
              </a:solidFill>
            </a:endParaRPr>
          </a:p>
          <a:p>
            <a:pPr marL="3600000" indent="-342900" defTabSz="457200">
              <a:buClr>
                <a:schemeClr val="accent2"/>
              </a:buClr>
              <a:buFont typeface="Arial" panose="020B0604020202020204" pitchFamily="34" charset="0"/>
              <a:buChar char="●"/>
              <a:defRPr/>
            </a:pPr>
            <a:r>
              <a:rPr lang="en-US" sz="1800" spc="-5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Helping researchers and </a:t>
            </a:r>
            <a:r>
              <a:rPr lang="en-US" sz="1800" spc="-50" dirty="0">
                <a:solidFill>
                  <a:srgbClr val="878685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innovators create markets of the future, leverage private finance, scale up their companies</a:t>
            </a:r>
            <a:r>
              <a:rPr lang="en-US" sz="1800" b="0" spc="-50" dirty="0">
                <a:solidFill>
                  <a:srgbClr val="878685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1800" dirty="0">
              <a:solidFill>
                <a:srgbClr val="878685">
                  <a:lumMod val="50000"/>
                </a:srgbClr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600000" indent="-342900" defTabSz="457200">
              <a:buClr>
                <a:schemeClr val="accent2"/>
              </a:buClr>
              <a:buFont typeface="Arial" panose="020B0604020202020204" pitchFamily="34" charset="0"/>
              <a:buChar char="●"/>
              <a:defRPr/>
            </a:pPr>
            <a:r>
              <a:rPr lang="en-US" sz="1800" dirty="0">
                <a:solidFill>
                  <a:srgbClr val="878685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Innovation centric, risk taking &amp; agile, pro-active management and follow up</a:t>
            </a:r>
          </a:p>
          <a:p>
            <a:pPr marL="3600000" indent="-342900" defTabSz="457200">
              <a:buClr>
                <a:schemeClr val="accent2"/>
              </a:buClr>
              <a:buFont typeface="Arial" panose="020B0604020202020204" pitchFamily="34" charset="0"/>
              <a:buChar char="●"/>
              <a:defRPr/>
            </a:pPr>
            <a:r>
              <a:rPr lang="en-US" sz="1800" dirty="0">
                <a:solidFill>
                  <a:srgbClr val="878685">
                    <a:lumMod val="50000"/>
                  </a:srgbClr>
                </a:solidFill>
                <a:ea typeface="Verdana" panose="020B0604030504040204" pitchFamily="34" charset="0"/>
                <a:cs typeface="Verdana" panose="020B0604030504040204" pitchFamily="34" charset="0"/>
              </a:rPr>
              <a:t>Mostly ’bottom up’, but also targeting strategic challenges</a:t>
            </a:r>
          </a:p>
          <a:p>
            <a:pPr marL="3600000" indent="-342900" defTabSz="457200">
              <a:buClr>
                <a:schemeClr val="accent2"/>
              </a:buClr>
              <a:buFont typeface="Arial" panose="020B0604020202020204" pitchFamily="34" charset="0"/>
              <a:buChar char="●"/>
              <a:defRPr/>
            </a:pPr>
            <a:r>
              <a:rPr lang="en-US" sz="1800" dirty="0">
                <a:solidFill>
                  <a:schemeClr val="tx1"/>
                </a:solidFill>
              </a:rPr>
              <a:t>EIC </a:t>
            </a:r>
            <a:r>
              <a:rPr lang="en-US" sz="1800" dirty="0" err="1">
                <a:solidFill>
                  <a:schemeClr val="tx1"/>
                </a:solidFill>
              </a:rPr>
              <a:t>Programme</a:t>
            </a:r>
            <a:r>
              <a:rPr lang="en-US" sz="1800" dirty="0">
                <a:solidFill>
                  <a:schemeClr val="tx1"/>
                </a:solidFill>
              </a:rPr>
              <a:t> Managers to develop visions for breakthroughs and steer portfolios </a:t>
            </a:r>
          </a:p>
        </p:txBody>
      </p:sp>
      <p:sp>
        <p:nvSpPr>
          <p:cNvPr id="8" name="Pentagon 11">
            <a:extLst>
              <a:ext uri="{FF2B5EF4-FFF2-40B4-BE49-F238E27FC236}">
                <a16:creationId xmlns:a16="http://schemas.microsoft.com/office/drawing/2014/main" id="{23128E1A-CB89-47F8-938A-56BB556A2F49}"/>
              </a:ext>
            </a:extLst>
          </p:cNvPr>
          <p:cNvSpPr/>
          <p:nvPr/>
        </p:nvSpPr>
        <p:spPr bwMode="auto">
          <a:xfrm>
            <a:off x="1019162" y="2385734"/>
            <a:ext cx="3067929" cy="1170344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18000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/>
            <a:r>
              <a:rPr lang="en-GB" sz="2000" b="1" dirty="0">
                <a:solidFill>
                  <a:schemeClr val="bg1"/>
                </a:solidFill>
                <a:latin typeface="Arial"/>
                <a:ea typeface="Verdana" panose="020B0604030504040204" pitchFamily="34" charset="0"/>
                <a:cs typeface="Verdana" panose="020B0604030504040204" pitchFamily="34" charset="0"/>
              </a:rPr>
              <a:t>European </a:t>
            </a:r>
          </a:p>
          <a:p>
            <a:pPr marL="3175"/>
            <a:r>
              <a:rPr lang="en-GB" sz="2000" b="1" dirty="0">
                <a:solidFill>
                  <a:schemeClr val="bg1"/>
                </a:solidFill>
                <a:latin typeface="Arial"/>
                <a:ea typeface="Verdana" panose="020B0604030504040204" pitchFamily="34" charset="0"/>
                <a:cs typeface="Verdana" panose="020B0604030504040204" pitchFamily="34" charset="0"/>
              </a:rPr>
              <a:t>Innovation Council – </a:t>
            </a:r>
          </a:p>
          <a:p>
            <a:pPr marL="3175"/>
            <a:r>
              <a:rPr lang="en-GB" sz="2000" b="1" dirty="0">
                <a:solidFill>
                  <a:schemeClr val="bg1"/>
                </a:solidFill>
                <a:latin typeface="Arial"/>
                <a:ea typeface="Verdana" panose="020B0604030504040204" pitchFamily="34" charset="0"/>
                <a:cs typeface="Verdana" panose="020B0604030504040204" pitchFamily="34" charset="0"/>
              </a:rPr>
              <a:t>a one-stop-shop</a:t>
            </a: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838200" y="4238916"/>
            <a:ext cx="10515600" cy="334895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800" b="0" dirty="0">
                <a:solidFill>
                  <a:srgbClr val="878685">
                    <a:lumMod val="50000"/>
                  </a:srgbClr>
                </a:solidFill>
              </a:rPr>
              <a:t>Complementary instruments bridging the gap from idea to market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00" y="288000"/>
            <a:ext cx="972000" cy="97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963508" y="4740456"/>
            <a:ext cx="4380092" cy="11079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b="1" cap="all" dirty="0">
                <a:solidFill>
                  <a:schemeClr val="accent2"/>
                </a:solidFill>
              </a:rPr>
              <a:t>Accelerator</a:t>
            </a:r>
            <a:br>
              <a:rPr lang="en-GB" dirty="0">
                <a:solidFill>
                  <a:srgbClr val="FFFFFF"/>
                </a:solidFill>
              </a:rPr>
            </a:br>
            <a:r>
              <a:rPr lang="en-GB" sz="1600" b="1" dirty="0">
                <a:solidFill>
                  <a:srgbClr val="FFFFFF"/>
                </a:solidFill>
              </a:rPr>
              <a:t>Grants &amp; investment (via EIC Fund) for single SMEs &amp; start-ups</a:t>
            </a:r>
            <a:endParaRPr lang="en-GB" sz="1600" dirty="0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en-GB" sz="1600" dirty="0">
                <a:solidFill>
                  <a:srgbClr val="FFFFFF"/>
                </a:solidFill>
              </a:rPr>
              <a:t>(from pre-commercial to market &amp; scale-up)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4740456"/>
            <a:ext cx="2880000" cy="11079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b="1" cap="all" dirty="0">
                <a:solidFill>
                  <a:schemeClr val="accent2"/>
                </a:solidFill>
              </a:rPr>
              <a:t>Pathfinder</a:t>
            </a:r>
            <a:endParaRPr lang="en-GB" b="1" cap="all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</a:rPr>
              <a:t>R&amp;I grants</a:t>
            </a:r>
            <a:endParaRPr lang="en-GB" sz="16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GB" sz="1600" dirty="0">
                <a:solidFill>
                  <a:schemeClr val="bg1"/>
                </a:solidFill>
              </a:rPr>
              <a:t>(from early technology </a:t>
            </a:r>
            <a:br>
              <a:rPr lang="en-GB" sz="1600" dirty="0">
                <a:solidFill>
                  <a:schemeClr val="bg1"/>
                </a:solidFill>
              </a:rPr>
            </a:br>
            <a:r>
              <a:rPr lang="en-GB" sz="1600" dirty="0">
                <a:solidFill>
                  <a:schemeClr val="bg1"/>
                </a:solidFill>
              </a:rPr>
              <a:t>to proof of concept)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00854" y="4740456"/>
            <a:ext cx="2880000" cy="11079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b="1" cap="all" dirty="0">
                <a:solidFill>
                  <a:schemeClr val="accent2"/>
                </a:solidFill>
              </a:rPr>
              <a:t>Transition</a:t>
            </a:r>
            <a:endParaRPr lang="en-GB" b="1" cap="all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</a:rPr>
              <a:t>R&amp;I grants</a:t>
            </a:r>
            <a:endParaRPr lang="en-GB" sz="1600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en-GB" sz="1600" dirty="0">
                <a:solidFill>
                  <a:schemeClr val="bg1"/>
                </a:solidFill>
              </a:rPr>
              <a:t>(proof of concept to </a:t>
            </a:r>
            <a:br>
              <a:rPr lang="en-GB" sz="1600" dirty="0">
                <a:solidFill>
                  <a:schemeClr val="bg1"/>
                </a:solidFill>
              </a:rPr>
            </a:br>
            <a:r>
              <a:rPr lang="en-GB" sz="1600" dirty="0">
                <a:solidFill>
                  <a:schemeClr val="bg1"/>
                </a:solidFill>
              </a:rPr>
              <a:t>pre-commercial)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2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0000" y="468000"/>
            <a:ext cx="9625800" cy="473104"/>
          </a:xfrm>
        </p:spPr>
        <p:txBody>
          <a:bodyPr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GB" dirty="0"/>
              <a:t>EU Missions 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838200" y="1368002"/>
            <a:ext cx="10515600" cy="1135355"/>
          </a:xfrm>
          <a:prstGeom prst="rect">
            <a:avLst/>
          </a:prstGeom>
          <a:ln w="28575">
            <a:solidFill>
              <a:schemeClr val="accent4"/>
            </a:solidFill>
            <a:prstDash val="sysDot"/>
          </a:ln>
        </p:spPr>
        <p:txBody>
          <a:bodyPr vert="horz" lIns="91440" tIns="25200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40000" defTabSz="457200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Relating EU's research and innovation better to society and citizens' needs; with strong visibility and impact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773326"/>
            <a:ext cx="10515600" cy="144921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108000" tIns="108000" rIns="108000" bIns="108000" rtlCol="0">
            <a:spAutoFit/>
          </a:bodyPr>
          <a:lstStyle/>
          <a:p>
            <a:pPr defTabSz="457200"/>
            <a:r>
              <a:rPr lang="en-GB" sz="2000" dirty="0">
                <a:solidFill>
                  <a:schemeClr val="bg1"/>
                </a:solidFill>
              </a:rPr>
              <a:t>A mission is a portfolio of actions across disciplines intended to achieve a </a:t>
            </a:r>
            <a:r>
              <a:rPr lang="en-GB" sz="2000" b="1" dirty="0">
                <a:solidFill>
                  <a:schemeClr val="accent2"/>
                </a:solidFill>
              </a:rPr>
              <a:t>bold and inspirational and measurable goal </a:t>
            </a:r>
            <a:r>
              <a:rPr lang="en-GB" sz="2000" dirty="0">
                <a:solidFill>
                  <a:schemeClr val="bg1"/>
                </a:solidFill>
              </a:rPr>
              <a:t>within a set timeframe, with</a:t>
            </a:r>
            <a:r>
              <a:rPr lang="en-GB" sz="2000" dirty="0">
                <a:solidFill>
                  <a:schemeClr val="accent2"/>
                </a:solidFill>
              </a:rPr>
              <a:t> </a:t>
            </a:r>
            <a:r>
              <a:rPr lang="en-GB" sz="2000" b="1" dirty="0">
                <a:solidFill>
                  <a:schemeClr val="accent2"/>
                </a:solidFill>
              </a:rPr>
              <a:t>impact</a:t>
            </a:r>
            <a:r>
              <a:rPr lang="en-GB" sz="2000" dirty="0">
                <a:solidFill>
                  <a:schemeClr val="accent2"/>
                </a:solidFill>
              </a:rPr>
              <a:t> </a:t>
            </a:r>
            <a:r>
              <a:rPr lang="en-GB" sz="2000" dirty="0">
                <a:solidFill>
                  <a:schemeClr val="bg1"/>
                </a:solidFill>
              </a:rPr>
              <a:t>for society and policy making as well as relevance for a significant part of the European population and wide range of European citizens.</a:t>
            </a:r>
          </a:p>
        </p:txBody>
      </p:sp>
      <p:sp>
        <p:nvSpPr>
          <p:cNvPr id="8" name="Pentagon 11">
            <a:extLst>
              <a:ext uri="{FF2B5EF4-FFF2-40B4-BE49-F238E27FC236}">
                <a16:creationId xmlns:a16="http://schemas.microsoft.com/office/drawing/2014/main" id="{23128E1A-CB89-47F8-938A-56BB556A2F49}"/>
              </a:ext>
            </a:extLst>
          </p:cNvPr>
          <p:cNvSpPr/>
          <p:nvPr/>
        </p:nvSpPr>
        <p:spPr bwMode="auto">
          <a:xfrm>
            <a:off x="1019162" y="1517438"/>
            <a:ext cx="3067929" cy="828000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18000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/>
            <a:r>
              <a:rPr lang="en-GB" sz="20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R&amp;I Missions</a:t>
            </a: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838200" y="4380247"/>
            <a:ext cx="10515600" cy="1571889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0" spc="-60" dirty="0">
                <a:solidFill>
                  <a:schemeClr val="tx1"/>
                </a:solidFill>
              </a:rPr>
              <a:t>Horizon Europe defines mission characteristics and elements of governance, and </a:t>
            </a:r>
            <a:r>
              <a:rPr lang="en-GB" spc="-60" dirty="0">
                <a:solidFill>
                  <a:schemeClr val="tx1"/>
                </a:solidFill>
              </a:rPr>
              <a:t>5 missions areas</a:t>
            </a:r>
            <a:r>
              <a:rPr lang="en-GB" b="0" spc="-60" dirty="0">
                <a:solidFill>
                  <a:schemeClr val="tx1"/>
                </a:solidFill>
              </a:rPr>
              <a:t>. </a:t>
            </a:r>
            <a:r>
              <a:rPr lang="en-GB" b="0" dirty="0">
                <a:solidFill>
                  <a:schemeClr val="tx1"/>
                </a:solidFill>
              </a:rPr>
              <a:t>Specific missions will be programmed within the Global Challenges and European Industrial Competitiveness pillar, </a:t>
            </a:r>
            <a:r>
              <a:rPr lang="en-US" b="0" dirty="0">
                <a:solidFill>
                  <a:schemeClr val="tx1"/>
                </a:solidFill>
              </a:rPr>
              <a:t>but may also benefit from actions carried out within other parts of the </a:t>
            </a:r>
            <a:r>
              <a:rPr lang="en-US" b="0" dirty="0" err="1">
                <a:solidFill>
                  <a:schemeClr val="tx1"/>
                </a:solidFill>
              </a:rPr>
              <a:t>Programme</a:t>
            </a:r>
            <a:r>
              <a:rPr lang="en-US" b="0" dirty="0">
                <a:solidFill>
                  <a:schemeClr val="tx1"/>
                </a:solidFill>
              </a:rPr>
              <a:t> as well as complementary actions carried out under other Union </a:t>
            </a:r>
            <a:r>
              <a:rPr lang="en-US" b="0" dirty="0" err="1">
                <a:solidFill>
                  <a:schemeClr val="tx1"/>
                </a:solidFill>
              </a:rPr>
              <a:t>programmes</a:t>
            </a:r>
            <a:r>
              <a:rPr lang="en-US" b="0" dirty="0">
                <a:solidFill>
                  <a:schemeClr val="tx1"/>
                </a:solidFill>
              </a:rPr>
              <a:t>.</a:t>
            </a:r>
            <a:br>
              <a:rPr lang="en-GB" b="0" dirty="0">
                <a:solidFill>
                  <a:schemeClr val="accent2">
                    <a:lumMod val="50000"/>
                  </a:schemeClr>
                </a:solidFill>
              </a:rPr>
            </a:br>
            <a:endParaRPr lang="en-GB" b="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00" y="288000"/>
            <a:ext cx="974739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150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82861"/>
            <a:ext cx="10515600" cy="473104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GB" altLang="en-US" dirty="0">
                <a:solidFill>
                  <a:schemeClr val="tx2"/>
                </a:solidFill>
              </a:rPr>
              <a:t>Five Missions Areas</a:t>
            </a:r>
            <a:endParaRPr lang="en-GB" dirty="0">
              <a:solidFill>
                <a:schemeClr val="tx2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696554" y="1655469"/>
            <a:ext cx="10756044" cy="3485835"/>
            <a:chOff x="696554" y="1601555"/>
            <a:chExt cx="10756044" cy="3485835"/>
          </a:xfrm>
        </p:grpSpPr>
        <p:sp>
          <p:nvSpPr>
            <p:cNvPr id="8" name="Text Placeholder 2"/>
            <p:cNvSpPr txBox="1">
              <a:spLocks/>
            </p:cNvSpPr>
            <p:nvPr/>
          </p:nvSpPr>
          <p:spPr>
            <a:xfrm>
              <a:off x="696554" y="3935304"/>
              <a:ext cx="2006407" cy="1152085"/>
            </a:xfrm>
            <a:prstGeom prst="rect">
              <a:avLst/>
            </a:prstGeom>
          </p:spPr>
          <p:txBody>
            <a:bodyPr vert="horz" lIns="0" tIns="45720" rIns="0" bIns="45720" rtlCol="0">
              <a:no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spcAft>
                  <a:spcPts val="0"/>
                </a:spcAft>
                <a:buNone/>
                <a:defRPr sz="20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buNone/>
                <a:defRPr sz="18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  <a:defRPr/>
              </a:pPr>
              <a:r>
                <a:rPr lang="en-US" sz="1800" dirty="0">
                  <a:solidFill>
                    <a:schemeClr val="accent2"/>
                  </a:solidFill>
                </a:rPr>
                <a:t>Adaptation to climate change, including societal transformation</a:t>
              </a:r>
              <a:endParaRPr lang="en-GB" sz="1800" dirty="0" err="1">
                <a:solidFill>
                  <a:schemeClr val="accent2"/>
                </a:solidFill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866961" y="1601555"/>
              <a:ext cx="10550914" cy="1945861"/>
              <a:chOff x="866961" y="753344"/>
              <a:chExt cx="10550914" cy="1945861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7958" y="814572"/>
                <a:ext cx="1836000" cy="1836000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6961" y="814572"/>
                <a:ext cx="1836000" cy="1836000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88955" y="899205"/>
                <a:ext cx="1800000" cy="1800000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81875" y="753344"/>
                <a:ext cx="1836000" cy="1836000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49952" y="814572"/>
                <a:ext cx="1836000" cy="1836000"/>
              </a:xfrm>
              <a:prstGeom prst="rect">
                <a:avLst/>
              </a:prstGeom>
            </p:spPr>
          </p:pic>
        </p:grpSp>
        <p:sp>
          <p:nvSpPr>
            <p:cNvPr id="24" name="Text Placeholder 2"/>
            <p:cNvSpPr txBox="1">
              <a:spLocks/>
            </p:cNvSpPr>
            <p:nvPr/>
          </p:nvSpPr>
          <p:spPr>
            <a:xfrm>
              <a:off x="2989409" y="3935304"/>
              <a:ext cx="1867915" cy="1152085"/>
            </a:xfrm>
            <a:prstGeom prst="rect">
              <a:avLst/>
            </a:prstGeom>
          </p:spPr>
          <p:txBody>
            <a:bodyPr vert="horz" lIns="9000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spcAft>
                  <a:spcPts val="0"/>
                </a:spcAft>
                <a:buNone/>
                <a:defRPr sz="20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buNone/>
                <a:defRPr sz="18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800" dirty="0">
                  <a:solidFill>
                    <a:schemeClr val="accent2"/>
                  </a:solidFill>
                </a:rPr>
                <a:t>Cancer</a:t>
              </a:r>
              <a:endParaRPr lang="en-GB" sz="1800" dirty="0" err="1">
                <a:solidFill>
                  <a:schemeClr val="accent2"/>
                </a:solidFill>
              </a:endParaRPr>
            </a:p>
          </p:txBody>
        </p:sp>
        <p:sp>
          <p:nvSpPr>
            <p:cNvPr id="25" name="Text Placeholder 2"/>
            <p:cNvSpPr txBox="1">
              <a:spLocks/>
            </p:cNvSpPr>
            <p:nvPr/>
          </p:nvSpPr>
          <p:spPr>
            <a:xfrm>
              <a:off x="9584683" y="3921454"/>
              <a:ext cx="1867915" cy="1152085"/>
            </a:xfrm>
            <a:prstGeom prst="rect">
              <a:avLst/>
            </a:prstGeom>
          </p:spPr>
          <p:txBody>
            <a:bodyPr vert="horz" lIns="9000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spcAft>
                  <a:spcPts val="0"/>
                </a:spcAft>
                <a:buNone/>
                <a:defRPr sz="20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buNone/>
                <a:defRPr sz="18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buClr>
                  <a:srgbClr val="F8A907"/>
                </a:buClr>
                <a:defRPr/>
              </a:pPr>
              <a:r>
                <a:rPr lang="en-US" sz="1800" dirty="0">
                  <a:solidFill>
                    <a:schemeClr val="accent2"/>
                  </a:solidFill>
                </a:rPr>
                <a:t>Soil health &amp; food</a:t>
              </a:r>
              <a:endParaRPr lang="en-GB" sz="1800" dirty="0" err="1">
                <a:solidFill>
                  <a:schemeClr val="accent2"/>
                </a:solidFill>
              </a:endParaRPr>
            </a:p>
          </p:txBody>
        </p:sp>
        <p:sp>
          <p:nvSpPr>
            <p:cNvPr id="26" name="Text Placeholder 2"/>
            <p:cNvSpPr txBox="1">
              <a:spLocks/>
            </p:cNvSpPr>
            <p:nvPr/>
          </p:nvSpPr>
          <p:spPr>
            <a:xfrm>
              <a:off x="7291827" y="3935304"/>
              <a:ext cx="1867915" cy="1152085"/>
            </a:xfrm>
            <a:prstGeom prst="rect">
              <a:avLst/>
            </a:prstGeom>
          </p:spPr>
          <p:txBody>
            <a:bodyPr vert="horz" lIns="9000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spcAft>
                  <a:spcPts val="0"/>
                </a:spcAft>
                <a:buNone/>
                <a:defRPr sz="20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buNone/>
                <a:defRPr sz="18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8A907"/>
                </a:buClr>
                <a:buSzTx/>
                <a:tabLst/>
                <a:defRPr/>
              </a:pPr>
              <a:r>
                <a:rPr lang="en-US" sz="1800" dirty="0">
                  <a:solidFill>
                    <a:schemeClr val="accent2"/>
                  </a:solidFill>
                </a:rPr>
                <a:t>Climate-neutral &amp; smart cities </a:t>
              </a:r>
            </a:p>
          </p:txBody>
        </p:sp>
        <p:sp>
          <p:nvSpPr>
            <p:cNvPr id="27" name="Text Placeholder 2"/>
            <p:cNvSpPr txBox="1">
              <a:spLocks/>
            </p:cNvSpPr>
            <p:nvPr/>
          </p:nvSpPr>
          <p:spPr>
            <a:xfrm>
              <a:off x="5140618" y="3935304"/>
              <a:ext cx="2009562" cy="1152085"/>
            </a:xfrm>
            <a:prstGeom prst="rect">
              <a:avLst/>
            </a:prstGeom>
          </p:spPr>
          <p:txBody>
            <a:bodyPr vert="horz" lIns="90000" tIns="45720" rIns="91440" bIns="45720" rtlCol="0" anchor="t" anchorCtr="0">
              <a:noAutofit/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spcAft>
                  <a:spcPts val="0"/>
                </a:spcAft>
                <a:buNone/>
                <a:defRPr sz="20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buNone/>
                <a:defRPr sz="18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800" dirty="0">
                  <a:solidFill>
                    <a:schemeClr val="accent2"/>
                  </a:solidFill>
                </a:rPr>
                <a:t>Healthy oceans, seas, coastal &amp; inland waters </a:t>
              </a:r>
              <a:endParaRPr lang="en-GB" sz="1800" dirty="0" err="1">
                <a:solidFill>
                  <a:schemeClr val="accent2"/>
                </a:solidFill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2847762" y="3921454"/>
              <a:ext cx="6453627" cy="1165936"/>
              <a:chOff x="2847762" y="3921453"/>
              <a:chExt cx="6453627" cy="1624583"/>
            </a:xfrm>
          </p:grpSpPr>
          <p:cxnSp>
            <p:nvCxnSpPr>
              <p:cNvPr id="11" name="Straight Connector 10"/>
              <p:cNvCxnSpPr/>
              <p:nvPr/>
            </p:nvCxnSpPr>
            <p:spPr>
              <a:xfrm>
                <a:off x="2847762" y="3921453"/>
                <a:ext cx="0" cy="1624583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4998971" y="3921453"/>
                <a:ext cx="0" cy="1624583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7150180" y="3921453"/>
                <a:ext cx="0" cy="1624583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9301389" y="3921453"/>
                <a:ext cx="0" cy="1624583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36834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0000" y="482861"/>
            <a:ext cx="9599951" cy="473104"/>
          </a:xfrm>
        </p:spPr>
        <p:txBody>
          <a:bodyPr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GB" kern="100" spc="-50" dirty="0"/>
              <a:t>European Partnerships</a:t>
            </a:r>
            <a:r>
              <a:rPr lang="en-GB" dirty="0"/>
              <a:t> in Horizon Europe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838200" y="1368000"/>
            <a:ext cx="10515600" cy="221926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/>
            </a:solidFill>
            <a:prstDash val="sysDot"/>
          </a:ln>
        </p:spPr>
        <p:txBody>
          <a:bodyPr vert="horz" lIns="180000" tIns="108000" rIns="108000" bIns="10800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/>
            <a:r>
              <a:rPr lang="en-GB" b="0" dirty="0">
                <a:solidFill>
                  <a:schemeClr val="tx1"/>
                </a:solidFill>
                <a:sym typeface="Wingdings" panose="05000000000000000000" pitchFamily="2" charset="2"/>
              </a:rPr>
              <a:t>New generation of objective-driven and more ambitious partnerships in support of </a:t>
            </a:r>
            <a:br>
              <a:rPr lang="en-GB" b="0" dirty="0">
                <a:solidFill>
                  <a:schemeClr val="tx1"/>
                </a:solidFill>
                <a:sym typeface="Wingdings" panose="05000000000000000000" pitchFamily="2" charset="2"/>
              </a:rPr>
            </a:br>
            <a:r>
              <a:rPr lang="en-GB" b="0" dirty="0">
                <a:solidFill>
                  <a:schemeClr val="tx1"/>
                </a:solidFill>
                <a:sym typeface="Wingdings" panose="05000000000000000000" pitchFamily="2" charset="2"/>
              </a:rPr>
              <a:t>agreed EU policy objectives </a:t>
            </a:r>
            <a:endParaRPr lang="en-US" b="0" dirty="0">
              <a:solidFill>
                <a:schemeClr val="tx1"/>
              </a:solidFill>
            </a:endParaRPr>
          </a:p>
          <a:p>
            <a:pPr marL="3600000" lvl="1" indent="-360000" fontAlgn="t"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●"/>
            </a:pP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Strategic orientation</a:t>
            </a:r>
          </a:p>
          <a:p>
            <a:pPr marL="3600000" lvl="1" indent="-360000" fontAlgn="t">
              <a:spcBef>
                <a:spcPts val="100"/>
              </a:spcBef>
              <a:buClr>
                <a:schemeClr val="accent2"/>
              </a:buClr>
              <a:buFont typeface="Arial" panose="020B0604020202020204" pitchFamily="34" charset="0"/>
              <a:buChar char="●"/>
            </a:pP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Systemic approach</a:t>
            </a:r>
          </a:p>
          <a:p>
            <a:pPr marL="3600000" lvl="1" indent="-360000" fontAlgn="t">
              <a:spcBef>
                <a:spcPts val="100"/>
              </a:spcBef>
              <a:buClr>
                <a:schemeClr val="accent2"/>
              </a:buClr>
              <a:buFont typeface="Arial" panose="020B0604020202020204" pitchFamily="34" charset="0"/>
              <a:buChar char="●"/>
            </a:pP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Simple architecture and toolbox</a:t>
            </a:r>
          </a:p>
          <a:p>
            <a:pPr marL="3600000" lvl="1" indent="-360000" fontAlgn="t">
              <a:spcBef>
                <a:spcPts val="100"/>
              </a:spcBef>
              <a:buClr>
                <a:schemeClr val="accent2"/>
              </a:buClr>
              <a:buFont typeface="Arial" panose="020B0604020202020204" pitchFamily="34" charset="0"/>
              <a:buChar char="●"/>
            </a:pPr>
            <a:r>
              <a:rPr lang="en-IE" sz="2000" spc="-5" dirty="0">
                <a:solidFill>
                  <a:srgbClr val="444342"/>
                </a:solidFill>
                <a:cs typeface="Arial"/>
              </a:rPr>
              <a:t>Common set of criteria for the life-cycle</a:t>
            </a:r>
            <a:endParaRPr lang="en-US" sz="2000" dirty="0">
              <a:solidFill>
                <a:schemeClr val="tx1"/>
              </a:solidFill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8" name="Pentagon 11">
            <a:extLst>
              <a:ext uri="{FF2B5EF4-FFF2-40B4-BE49-F238E27FC236}">
                <a16:creationId xmlns:a16="http://schemas.microsoft.com/office/drawing/2014/main" id="{23128E1A-CB89-47F8-938A-56BB556A2F49}"/>
              </a:ext>
            </a:extLst>
          </p:cNvPr>
          <p:cNvSpPr/>
          <p:nvPr/>
        </p:nvSpPr>
        <p:spPr bwMode="auto">
          <a:xfrm>
            <a:off x="1019162" y="2270284"/>
            <a:ext cx="3067929" cy="1105962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18000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/>
            <a:r>
              <a:rPr lang="en-GB" sz="2000" b="1" dirty="0">
                <a:solidFill>
                  <a:schemeClr val="bg1"/>
                </a:solidFill>
                <a:latin typeface="Arial"/>
                <a:ea typeface="Verdana" panose="020B0604030504040204" pitchFamily="34" charset="0"/>
                <a:cs typeface="Verdana" panose="020B0604030504040204" pitchFamily="34" charset="0"/>
              </a:rPr>
              <a:t>Key Features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00" y="288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8199" y="3835199"/>
            <a:ext cx="3348000" cy="184375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108000" tIns="108000" rIns="108000" bIns="72000" rtlCol="0">
            <a:spAutoFit/>
          </a:bodyPr>
          <a:lstStyle/>
          <a:p>
            <a:pPr lvl="0" defTabSz="800100">
              <a:lnSpc>
                <a:spcPct val="90000"/>
              </a:lnSpc>
              <a:spcBef>
                <a:spcPct val="0"/>
              </a:spcBef>
            </a:pPr>
            <a:r>
              <a:rPr lang="de-DE" sz="2000" b="1" cap="all" dirty="0">
                <a:solidFill>
                  <a:schemeClr val="accent2"/>
                </a:solidFill>
              </a:rPr>
              <a:t>Co-</a:t>
            </a:r>
            <a:r>
              <a:rPr lang="de-DE" sz="2000" b="1" cap="all" dirty="0" err="1">
                <a:solidFill>
                  <a:schemeClr val="accent2"/>
                </a:solidFill>
              </a:rPr>
              <a:t>programmed</a:t>
            </a:r>
            <a:endParaRPr lang="de-DE" sz="2000" b="1" cap="all" dirty="0">
              <a:solidFill>
                <a:schemeClr val="accent2"/>
              </a:solidFill>
            </a:endParaRPr>
          </a:p>
          <a:p>
            <a:pPr lvl="0" defTabSz="800100">
              <a:spcBef>
                <a:spcPct val="0"/>
              </a:spcBef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Based on Memoranda of Understanding/contractual arrangements; implemented independently by the partners and by Horizon Europe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67999" y="3835199"/>
            <a:ext cx="3204000" cy="18381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108000" tIns="72000" rIns="108000" bIns="72000" rtlCol="0">
            <a:spAutoFit/>
          </a:bodyPr>
          <a:lstStyle/>
          <a:p>
            <a:pPr lvl="0" defTabSz="800100">
              <a:spcBef>
                <a:spcPct val="0"/>
              </a:spcBef>
            </a:pPr>
            <a:r>
              <a:rPr lang="de-DE" sz="2000" b="1" cap="all" dirty="0">
                <a:solidFill>
                  <a:schemeClr val="accent2"/>
                </a:solidFill>
              </a:rPr>
              <a:t>Co-</a:t>
            </a:r>
            <a:r>
              <a:rPr lang="de-DE" sz="2000" b="1" cap="all" dirty="0" err="1">
                <a:solidFill>
                  <a:schemeClr val="accent2"/>
                </a:solidFill>
              </a:rPr>
              <a:t>funded</a:t>
            </a:r>
            <a:endParaRPr lang="de-DE" sz="2000" b="1" cap="all" dirty="0">
              <a:solidFill>
                <a:schemeClr val="accent2"/>
              </a:solidFill>
            </a:endParaRPr>
          </a:p>
          <a:p>
            <a:pPr lvl="0" defTabSz="800100">
              <a:spcBef>
                <a:spcPct val="0"/>
              </a:spcBef>
            </a:pP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Based on a joint </a:t>
            </a:r>
            <a:r>
              <a:rPr lang="en-US" dirty="0" err="1">
                <a:solidFill>
                  <a:schemeClr val="bg1"/>
                </a:solidFill>
                <a:sym typeface="Wingdings" panose="05000000000000000000" pitchFamily="2" charset="2"/>
              </a:rPr>
              <a:t>programme</a:t>
            </a: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 agreed and implemented by partners; commitment of partners for financial and in-kind contributions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53799" y="3835199"/>
            <a:ext cx="3600000" cy="18381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108000" tIns="72000" rIns="108000" bIns="72000" rtlCol="0">
            <a:spAutoFit/>
          </a:bodyPr>
          <a:lstStyle/>
          <a:p>
            <a:pPr lvl="0" defTabSz="755650">
              <a:spcBef>
                <a:spcPct val="0"/>
              </a:spcBef>
            </a:pPr>
            <a:r>
              <a:rPr lang="en-GB" sz="2000" b="1" cap="all" dirty="0">
                <a:solidFill>
                  <a:schemeClr val="accent2"/>
                </a:solidFill>
              </a:rPr>
              <a:t>Institutionalised</a:t>
            </a:r>
          </a:p>
          <a:p>
            <a:pPr lvl="0" defTabSz="755650">
              <a:spcBef>
                <a:spcPct val="0"/>
              </a:spcBef>
            </a:pPr>
            <a:r>
              <a:rPr lang="en-US" dirty="0">
                <a:solidFill>
                  <a:schemeClr val="bg1"/>
                </a:solidFill>
                <a:sym typeface="Wingdings" panose="05000000000000000000" pitchFamily="2" charset="2"/>
              </a:rPr>
              <a:t>Based on long-term dimension and need for high integration; partnerships based on Art 185/187 of TFEU and the EIT legal acts for 2021-2027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635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42" y="369138"/>
            <a:ext cx="864000" cy="86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0000" y="468000"/>
            <a:ext cx="9544812" cy="473104"/>
          </a:xfrm>
        </p:spPr>
        <p:txBody>
          <a:bodyPr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GB" dirty="0"/>
              <a:t>International Cooperation 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838200" y="1368002"/>
            <a:ext cx="10515600" cy="1224000"/>
          </a:xfrm>
          <a:prstGeom prst="rect">
            <a:avLst/>
          </a:prstGeom>
          <a:ln w="28575">
            <a:solidFill>
              <a:schemeClr val="accent4"/>
            </a:solidFill>
            <a:prstDash val="sysDot"/>
          </a:ln>
        </p:spPr>
        <p:txBody>
          <a:bodyPr vert="horz" lIns="91440" tIns="10800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40000">
              <a:spcAft>
                <a:spcPts val="1200"/>
              </a:spcAft>
              <a:buClr>
                <a:schemeClr val="tx1"/>
              </a:buClr>
            </a:pPr>
            <a:r>
              <a:rPr lang="en-GB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Tackling together 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societal challenges; access to the world's best talents, expertise and resources; </a:t>
            </a:r>
            <a:r>
              <a:rPr lang="en-GB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enhanced supply and demand of innovative solutions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850437"/>
            <a:ext cx="10515600" cy="1218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108000" tIns="108000" rIns="108000" bIns="108000" rtlCol="0">
            <a:spAutoFit/>
          </a:bodyPr>
          <a:lstStyle/>
          <a:p>
            <a:pPr marL="252000" indent="-252000">
              <a:spcAft>
                <a:spcPts val="600"/>
              </a:spcAft>
            </a:pPr>
            <a:r>
              <a:rPr lang="en-GB" sz="2000" b="1" kern="0" dirty="0">
                <a:solidFill>
                  <a:schemeClr val="accent2"/>
                </a:solidFill>
                <a:cs typeface="Arial" panose="020B0604020202020204" pitchFamily="34" charset="0"/>
              </a:rPr>
              <a:t>Association to Horizon Europe</a:t>
            </a:r>
          </a:p>
          <a:p>
            <a:pPr marL="360000" indent="-360000">
              <a:buClr>
                <a:schemeClr val="accent2"/>
              </a:buClr>
              <a:buFont typeface="Arial" panose="020B0604020202020204" pitchFamily="34" charset="0"/>
              <a:buChar char="●"/>
            </a:pPr>
            <a:r>
              <a:rPr lang="en-GB" sz="2000" kern="0" dirty="0">
                <a:solidFill>
                  <a:schemeClr val="bg1"/>
                </a:solidFill>
                <a:cs typeface="Arial" panose="020B0604020202020204" pitchFamily="34" charset="0"/>
              </a:rPr>
              <a:t>Third countries with good capacity in science, technology and innovation</a:t>
            </a:r>
          </a:p>
          <a:p>
            <a:pPr marL="360000" indent="-360000">
              <a:buClr>
                <a:schemeClr val="accent2"/>
              </a:buClr>
              <a:buFont typeface="Arial" panose="020B0604020202020204" pitchFamily="34" charset="0"/>
              <a:buChar char="●"/>
            </a:pPr>
            <a:r>
              <a:rPr lang="en-GB" sz="2000" kern="0" dirty="0">
                <a:solidFill>
                  <a:schemeClr val="bg1"/>
                </a:solidFill>
                <a:cs typeface="Arial" panose="020B0604020202020204" pitchFamily="34" charset="0"/>
              </a:rPr>
              <a:t>Taking into account objective of driving economic growth in Europe through innovation</a:t>
            </a:r>
          </a:p>
        </p:txBody>
      </p:sp>
      <p:sp>
        <p:nvSpPr>
          <p:cNvPr id="8" name="Pentagon 11">
            <a:extLst>
              <a:ext uri="{FF2B5EF4-FFF2-40B4-BE49-F238E27FC236}">
                <a16:creationId xmlns:a16="http://schemas.microsoft.com/office/drawing/2014/main" id="{23128E1A-CB89-47F8-938A-56BB556A2F49}"/>
              </a:ext>
            </a:extLst>
          </p:cNvPr>
          <p:cNvSpPr/>
          <p:nvPr/>
        </p:nvSpPr>
        <p:spPr bwMode="auto">
          <a:xfrm>
            <a:off x="1019162" y="1517438"/>
            <a:ext cx="3067929" cy="920962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18000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/>
            <a:r>
              <a:rPr lang="en-GB" sz="20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International</a:t>
            </a:r>
          </a:p>
          <a:p>
            <a:pPr marL="3175"/>
            <a:r>
              <a:rPr lang="fr-BE" sz="2000" b="1" dirty="0" err="1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Cooperation</a:t>
            </a:r>
            <a:endParaRPr lang="en-GB" sz="2000" b="1" dirty="0">
              <a:solidFill>
                <a:schemeClr val="bg1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838200" y="4327255"/>
            <a:ext cx="10515600" cy="1354393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360000">
              <a:buClr>
                <a:schemeClr val="accent2"/>
              </a:buClr>
              <a:buFont typeface="Arial" panose="020B0604020202020204" pitchFamily="34" charset="0"/>
              <a:buChar char="●"/>
            </a:pPr>
            <a:r>
              <a:rPr lang="en-GB" b="0" dirty="0">
                <a:solidFill>
                  <a:schemeClr val="tx1"/>
                </a:solidFill>
              </a:rPr>
              <a:t>Intensified targeted actions</a:t>
            </a:r>
          </a:p>
          <a:p>
            <a:pPr marL="360000" indent="-360000">
              <a:buClr>
                <a:schemeClr val="accent2"/>
              </a:buClr>
              <a:buFont typeface="Arial" panose="020B0604020202020204" pitchFamily="34" charset="0"/>
              <a:buChar char="●"/>
            </a:pPr>
            <a:r>
              <a:rPr lang="en-GB" b="0" dirty="0">
                <a:solidFill>
                  <a:schemeClr val="tx1"/>
                </a:solidFill>
              </a:rPr>
              <a:t>Strengthened support to multilateral cooperation</a:t>
            </a:r>
          </a:p>
          <a:p>
            <a:pPr marL="360000" indent="-360000">
              <a:buClr>
                <a:schemeClr val="accent2"/>
              </a:buClr>
              <a:buFont typeface="Arial" panose="020B0604020202020204" pitchFamily="34" charset="0"/>
              <a:buChar char="●"/>
            </a:pPr>
            <a:r>
              <a:rPr lang="en-GB" b="0" dirty="0">
                <a:solidFill>
                  <a:schemeClr val="tx1"/>
                </a:solidFill>
              </a:rPr>
              <a:t>Openness to international participation balanced with the promotion of EU </a:t>
            </a:r>
            <a:br>
              <a:rPr lang="en-GB" b="0" dirty="0">
                <a:solidFill>
                  <a:schemeClr val="tx1"/>
                </a:solidFill>
              </a:rPr>
            </a:br>
            <a:r>
              <a:rPr lang="en-GB" b="0" dirty="0">
                <a:solidFill>
                  <a:schemeClr val="tx1"/>
                </a:solidFill>
              </a:rPr>
              <a:t>strategic autonomy</a:t>
            </a:r>
            <a:br>
              <a:rPr lang="en-GB" b="0" dirty="0">
                <a:solidFill>
                  <a:schemeClr val="accent2">
                    <a:lumMod val="50000"/>
                  </a:schemeClr>
                </a:solidFill>
              </a:rPr>
            </a:br>
            <a:endParaRPr lang="en-GB" b="0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Clr>
                <a:schemeClr val="accent2"/>
              </a:buClr>
            </a:pPr>
            <a:br>
              <a:rPr lang="en-GB" b="0" dirty="0">
                <a:solidFill>
                  <a:schemeClr val="tx1"/>
                </a:solidFill>
              </a:rPr>
            </a:br>
            <a:endParaRPr lang="en-GB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950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0000" y="468000"/>
            <a:ext cx="9544812" cy="473104"/>
          </a:xfrm>
        </p:spPr>
        <p:txBody>
          <a:bodyPr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GB" dirty="0"/>
              <a:t>Open Science across the programme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838200" y="1368002"/>
            <a:ext cx="10515600" cy="1224000"/>
          </a:xfrm>
          <a:prstGeom prst="rect">
            <a:avLst/>
          </a:prstGeom>
          <a:ln w="28575">
            <a:solidFill>
              <a:schemeClr val="accent4"/>
            </a:solidFill>
            <a:prstDash val="sysDot"/>
          </a:ln>
        </p:spPr>
        <p:txBody>
          <a:bodyPr vert="horz" lIns="91440" tIns="14400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40000">
              <a:spcAft>
                <a:spcPts val="1200"/>
              </a:spcAft>
              <a:buClr>
                <a:schemeClr val="tx1"/>
              </a:buClr>
            </a:pPr>
            <a:r>
              <a:rPr lang="en-GB" dirty="0">
                <a:solidFill>
                  <a:srgbClr val="404A52"/>
                </a:solidFill>
              </a:rPr>
              <a:t>Mainstreaming of open science practices for improved quality and efficiency of R&amp;I, and active engagement </a:t>
            </a:r>
            <a:br>
              <a:rPr lang="en-GB" dirty="0">
                <a:solidFill>
                  <a:srgbClr val="404A52"/>
                </a:solidFill>
              </a:rPr>
            </a:br>
            <a:r>
              <a:rPr lang="en-GB" dirty="0">
                <a:solidFill>
                  <a:srgbClr val="404A52"/>
                </a:solidFill>
              </a:rPr>
              <a:t>of society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850437"/>
            <a:ext cx="10515600" cy="16031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108000" tIns="108000" rIns="108000" bIns="108000" rtlCol="0">
            <a:spAutoFit/>
          </a:bodyPr>
          <a:lstStyle/>
          <a:p>
            <a:pPr>
              <a:spcAft>
                <a:spcPts val="1200"/>
              </a:spcAft>
              <a:buClr>
                <a:srgbClr val="FBC400"/>
              </a:buClr>
            </a:pPr>
            <a:r>
              <a:rPr lang="en-GB" sz="2000" b="1" kern="0" spc="-30" dirty="0">
                <a:solidFill>
                  <a:schemeClr val="accent2"/>
                </a:solidFill>
                <a:cs typeface="Arial" panose="020B0604020202020204" pitchFamily="34" charset="0"/>
              </a:rPr>
              <a:t>Mandatory immediate Open Access to publications: </a:t>
            </a:r>
            <a:r>
              <a:rPr lang="en-GB" sz="2000" kern="0" spc="-30" dirty="0">
                <a:solidFill>
                  <a:srgbClr val="FFFFFF"/>
                </a:solidFill>
                <a:cs typeface="Arial" panose="020B0604020202020204" pitchFamily="34" charset="0"/>
              </a:rPr>
              <a:t>beneficiaries must retain sufficient IPRs to comply with open access requirements; </a:t>
            </a:r>
            <a:endParaRPr lang="de-DE" sz="2000" spc="-30" dirty="0">
              <a:solidFill>
                <a:srgbClr val="F8A907"/>
              </a:solidFill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buClr>
                <a:srgbClr val="FBC400"/>
              </a:buClr>
            </a:pPr>
            <a:r>
              <a:rPr lang="de-DE" sz="2000" b="1" dirty="0">
                <a:solidFill>
                  <a:schemeClr val="accent2"/>
                </a:solidFill>
                <a:cs typeface="Arial" panose="020B0604020202020204" pitchFamily="34" charset="0"/>
              </a:rPr>
              <a:t>Data </a:t>
            </a:r>
            <a:r>
              <a:rPr lang="de-DE" sz="2000" b="1" dirty="0" err="1">
                <a:solidFill>
                  <a:schemeClr val="accent2"/>
                </a:solidFill>
                <a:cs typeface="Arial" panose="020B0604020202020204" pitchFamily="34" charset="0"/>
              </a:rPr>
              <a:t>sharing</a:t>
            </a:r>
            <a:r>
              <a:rPr lang="de-DE" sz="2000" b="1" dirty="0">
                <a:solidFill>
                  <a:schemeClr val="accent2"/>
                </a:solidFill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chemeClr val="accent2"/>
                </a:solidFill>
                <a:cs typeface="Arial" panose="020B0604020202020204" pitchFamily="34" charset="0"/>
              </a:rPr>
              <a:t>as</a:t>
            </a:r>
            <a:r>
              <a:rPr lang="de-DE" sz="2000" b="1" dirty="0">
                <a:solidFill>
                  <a:schemeClr val="accent2"/>
                </a:solidFill>
                <a:cs typeface="Arial" panose="020B0604020202020204" pitchFamily="34" charset="0"/>
              </a:rPr>
              <a:t> ‘open </a:t>
            </a:r>
            <a:r>
              <a:rPr lang="de-DE" sz="2000" b="1" dirty="0" err="1">
                <a:solidFill>
                  <a:schemeClr val="accent2"/>
                </a:solidFill>
                <a:cs typeface="Arial" panose="020B0604020202020204" pitchFamily="34" charset="0"/>
              </a:rPr>
              <a:t>as</a:t>
            </a:r>
            <a:r>
              <a:rPr lang="de-DE" sz="2000" b="1" dirty="0">
                <a:solidFill>
                  <a:schemeClr val="accent2"/>
                </a:solidFill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chemeClr val="accent2"/>
                </a:solidFill>
                <a:cs typeface="Arial" panose="020B0604020202020204" pitchFamily="34" charset="0"/>
              </a:rPr>
              <a:t>possible</a:t>
            </a:r>
            <a:r>
              <a:rPr lang="de-DE" sz="2000" b="1" dirty="0">
                <a:solidFill>
                  <a:schemeClr val="accent2"/>
                </a:solidFill>
                <a:cs typeface="Arial" panose="020B0604020202020204" pitchFamily="34" charset="0"/>
              </a:rPr>
              <a:t>, </a:t>
            </a:r>
            <a:r>
              <a:rPr lang="de-DE" sz="2000" b="1" dirty="0" err="1">
                <a:solidFill>
                  <a:schemeClr val="accent2"/>
                </a:solidFill>
                <a:cs typeface="Arial" panose="020B0604020202020204" pitchFamily="34" charset="0"/>
              </a:rPr>
              <a:t>as</a:t>
            </a:r>
            <a:r>
              <a:rPr lang="de-DE" sz="2000" b="1" dirty="0">
                <a:solidFill>
                  <a:schemeClr val="accent2"/>
                </a:solidFill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chemeClr val="accent2"/>
                </a:solidFill>
                <a:cs typeface="Arial" panose="020B0604020202020204" pitchFamily="34" charset="0"/>
              </a:rPr>
              <a:t>closed</a:t>
            </a:r>
            <a:r>
              <a:rPr lang="de-DE" sz="2000" b="1" dirty="0">
                <a:solidFill>
                  <a:schemeClr val="accent2"/>
                </a:solidFill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chemeClr val="accent2"/>
                </a:solidFill>
                <a:cs typeface="Arial" panose="020B0604020202020204" pitchFamily="34" charset="0"/>
              </a:rPr>
              <a:t>as</a:t>
            </a:r>
            <a:r>
              <a:rPr lang="de-DE" sz="2000" b="1" dirty="0">
                <a:solidFill>
                  <a:schemeClr val="accent2"/>
                </a:solidFill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schemeClr val="accent2"/>
                </a:solidFill>
                <a:cs typeface="Arial" panose="020B0604020202020204" pitchFamily="34" charset="0"/>
              </a:rPr>
              <a:t>necessary</a:t>
            </a:r>
            <a:r>
              <a:rPr lang="de-DE" sz="2000" b="1" dirty="0">
                <a:solidFill>
                  <a:schemeClr val="accent2"/>
                </a:solidFill>
                <a:cs typeface="Arial" panose="020B0604020202020204" pitchFamily="34" charset="0"/>
              </a:rPr>
              <a:t>‘:</a:t>
            </a:r>
            <a:r>
              <a:rPr lang="de-DE" sz="2000" dirty="0">
                <a:solidFill>
                  <a:srgbClr val="FFFFFF"/>
                </a:solidFill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rgbClr val="FFFFFF"/>
                </a:solidFill>
                <a:cs typeface="Arial" panose="020B0604020202020204" pitchFamily="34" charset="0"/>
              </a:rPr>
              <a:t>mandatory</a:t>
            </a:r>
            <a:r>
              <a:rPr lang="de-DE" sz="2000" dirty="0">
                <a:solidFill>
                  <a:srgbClr val="FFFFFF"/>
                </a:solidFill>
                <a:cs typeface="Arial" panose="020B0604020202020204" pitchFamily="34" charset="0"/>
              </a:rPr>
              <a:t> Data Management Plan </a:t>
            </a:r>
            <a:r>
              <a:rPr lang="de-DE" sz="2000" dirty="0" err="1">
                <a:solidFill>
                  <a:srgbClr val="FFFFFF"/>
                </a:solidFill>
                <a:cs typeface="Arial" panose="020B0604020202020204" pitchFamily="34" charset="0"/>
              </a:rPr>
              <a:t>for</a:t>
            </a:r>
            <a:r>
              <a:rPr lang="de-DE" sz="2000" dirty="0">
                <a:solidFill>
                  <a:srgbClr val="FFFFFF"/>
                </a:solidFill>
                <a:cs typeface="Arial" panose="020B0604020202020204" pitchFamily="34" charset="0"/>
              </a:rPr>
              <a:t> FAIR (</a:t>
            </a:r>
            <a:r>
              <a:rPr lang="de-DE" sz="2000" dirty="0" err="1">
                <a:solidFill>
                  <a:srgbClr val="FFFFFF"/>
                </a:solidFill>
                <a:cs typeface="Arial" panose="020B0604020202020204" pitchFamily="34" charset="0"/>
              </a:rPr>
              <a:t>Findable</a:t>
            </a:r>
            <a:r>
              <a:rPr lang="de-DE" sz="2000" dirty="0">
                <a:solidFill>
                  <a:srgbClr val="FFFFFF"/>
                </a:solidFill>
                <a:cs typeface="Arial" panose="020B0604020202020204" pitchFamily="34" charset="0"/>
              </a:rPr>
              <a:t>, </a:t>
            </a:r>
            <a:r>
              <a:rPr lang="de-DE" sz="2000" dirty="0" err="1">
                <a:solidFill>
                  <a:srgbClr val="FFFFFF"/>
                </a:solidFill>
                <a:cs typeface="Arial" panose="020B0604020202020204" pitchFamily="34" charset="0"/>
              </a:rPr>
              <a:t>Accessible</a:t>
            </a:r>
            <a:r>
              <a:rPr lang="de-DE" sz="2000" dirty="0">
                <a:solidFill>
                  <a:srgbClr val="FFFFFF"/>
                </a:solidFill>
                <a:cs typeface="Arial" panose="020B0604020202020204" pitchFamily="34" charset="0"/>
              </a:rPr>
              <a:t>, Interoperable, </a:t>
            </a:r>
            <a:r>
              <a:rPr lang="de-DE" sz="2000" dirty="0" err="1">
                <a:solidFill>
                  <a:srgbClr val="FFFFFF"/>
                </a:solidFill>
                <a:cs typeface="Arial" panose="020B0604020202020204" pitchFamily="34" charset="0"/>
              </a:rPr>
              <a:t>Reusable</a:t>
            </a:r>
            <a:r>
              <a:rPr lang="de-DE" sz="2000" dirty="0">
                <a:solidFill>
                  <a:srgbClr val="FFFFFF"/>
                </a:solidFill>
                <a:cs typeface="Arial" panose="020B0604020202020204" pitchFamily="34" charset="0"/>
              </a:rPr>
              <a:t>) </a:t>
            </a:r>
            <a:r>
              <a:rPr lang="de-DE" sz="2000" dirty="0" err="1">
                <a:solidFill>
                  <a:srgbClr val="FFFFFF"/>
                </a:solidFill>
                <a:cs typeface="Arial" panose="020B0604020202020204" pitchFamily="34" charset="0"/>
              </a:rPr>
              <a:t>research</a:t>
            </a:r>
            <a:r>
              <a:rPr lang="de-DE" sz="2000" dirty="0">
                <a:solidFill>
                  <a:srgbClr val="FFFFFF"/>
                </a:solidFill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rgbClr val="FFFFFF"/>
                </a:solidFill>
                <a:cs typeface="Arial" panose="020B0604020202020204" pitchFamily="34" charset="0"/>
              </a:rPr>
              <a:t>data</a:t>
            </a:r>
            <a:endParaRPr lang="de-DE" sz="200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8" name="Pentagon 11">
            <a:extLst>
              <a:ext uri="{FF2B5EF4-FFF2-40B4-BE49-F238E27FC236}">
                <a16:creationId xmlns:a16="http://schemas.microsoft.com/office/drawing/2014/main" id="{23128E1A-CB89-47F8-938A-56BB556A2F49}"/>
              </a:ext>
            </a:extLst>
          </p:cNvPr>
          <p:cNvSpPr/>
          <p:nvPr/>
        </p:nvSpPr>
        <p:spPr bwMode="auto">
          <a:xfrm>
            <a:off x="1019163" y="1517438"/>
            <a:ext cx="3067200" cy="920962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18000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/>
            <a:r>
              <a:rPr lang="fr-BE" sz="20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Open </a:t>
            </a:r>
            <a:br>
              <a:rPr lang="fr-BE" sz="20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fr-BE" sz="20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Science</a:t>
            </a:r>
            <a:endParaRPr lang="en-GB" sz="2000" b="1" dirty="0">
              <a:solidFill>
                <a:schemeClr val="bg1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838200" y="4610375"/>
            <a:ext cx="10515600" cy="1630768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●"/>
            </a:pPr>
            <a:r>
              <a:rPr lang="en-GB" b="0" dirty="0">
                <a:solidFill>
                  <a:schemeClr val="tx1"/>
                </a:solidFill>
                <a:cs typeface="Arial" panose="020B0604020202020204" pitchFamily="34" charset="0"/>
              </a:rPr>
              <a:t>Work Programmes may </a:t>
            </a:r>
            <a:r>
              <a:rPr lang="en-US" b="0" dirty="0">
                <a:solidFill>
                  <a:schemeClr val="tx1"/>
                </a:solidFill>
                <a:cs typeface="Arial" panose="020B0604020202020204" pitchFamily="34" charset="0"/>
              </a:rPr>
              <a:t>incentivize or oblige to adhere to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open science practices </a:t>
            </a:r>
            <a:r>
              <a:rPr lang="en-US" b="0" dirty="0">
                <a:solidFill>
                  <a:schemeClr val="tx1"/>
                </a:solidFill>
                <a:cs typeface="Arial" panose="020B0604020202020204" pitchFamily="34" charset="0"/>
              </a:rPr>
              <a:t>such as involvement of citizens, or </a:t>
            </a:r>
            <a:r>
              <a:rPr lang="en-GB" b="0" dirty="0">
                <a:solidFill>
                  <a:schemeClr val="tx1"/>
                </a:solidFill>
                <a:cs typeface="Arial" panose="020B0604020202020204" pitchFamily="34" charset="0"/>
              </a:rPr>
              <a:t>to use the </a:t>
            </a:r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European Open Science Cloud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●"/>
            </a:pPr>
            <a:r>
              <a:rPr lang="en-GB" b="0" spc="-20" dirty="0">
                <a:solidFill>
                  <a:schemeClr val="tx1"/>
                </a:solidFill>
                <a:cs typeface="Arial" panose="020B0604020202020204" pitchFamily="34" charset="0"/>
              </a:rPr>
              <a:t>Assessment of open science practices through the </a:t>
            </a:r>
            <a:r>
              <a:rPr lang="en-GB" spc="-20" dirty="0">
                <a:solidFill>
                  <a:schemeClr val="tx1"/>
                </a:solidFill>
                <a:cs typeface="Arial" panose="020B0604020202020204" pitchFamily="34" charset="0"/>
              </a:rPr>
              <a:t>award criteria </a:t>
            </a:r>
            <a:r>
              <a:rPr lang="en-GB" b="0" spc="-20" dirty="0">
                <a:solidFill>
                  <a:schemeClr val="tx1"/>
                </a:solidFill>
                <a:cs typeface="Arial" panose="020B0604020202020204" pitchFamily="34" charset="0"/>
              </a:rPr>
              <a:t>for proposal evaluation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●"/>
            </a:pPr>
            <a:r>
              <a:rPr lang="en-GB" b="0" dirty="0">
                <a:solidFill>
                  <a:schemeClr val="tx1"/>
                </a:solidFill>
                <a:cs typeface="Arial" panose="020B0604020202020204" pitchFamily="34" charset="0"/>
              </a:rPr>
              <a:t>Dedicated support to </a:t>
            </a:r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open science policy actions</a:t>
            </a:r>
            <a:endParaRPr lang="en-GB" b="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●"/>
            </a:pPr>
            <a:r>
              <a:rPr lang="en-GB" dirty="0">
                <a:solidFill>
                  <a:schemeClr val="tx1"/>
                </a:solidFill>
                <a:cs typeface="Arial" panose="020B0604020202020204" pitchFamily="34" charset="0"/>
              </a:rPr>
              <a:t>Open Research Europe </a:t>
            </a:r>
            <a:r>
              <a:rPr lang="en-GB" b="0" dirty="0">
                <a:solidFill>
                  <a:schemeClr val="tx1"/>
                </a:solidFill>
                <a:cs typeface="Arial" panose="020B0604020202020204" pitchFamily="34" charset="0"/>
              </a:rPr>
              <a:t>publishing platform</a:t>
            </a:r>
            <a:endParaRPr lang="en-GB" b="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8000"/>
            <a:ext cx="972000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484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200" y="1694019"/>
            <a:ext cx="972000" cy="972000"/>
          </a:xfrm>
          <a:prstGeom prst="rect">
            <a:avLst/>
          </a:prstGeom>
        </p:spPr>
      </p:pic>
      <p:sp>
        <p:nvSpPr>
          <p:cNvPr id="4" name="Text Placeholder 2"/>
          <p:cNvSpPr txBox="1">
            <a:spLocks/>
          </p:cNvSpPr>
          <p:nvPr/>
        </p:nvSpPr>
        <p:spPr>
          <a:xfrm>
            <a:off x="838200" y="3014577"/>
            <a:ext cx="3291322" cy="1624583"/>
          </a:xfrm>
          <a:prstGeom prst="rect">
            <a:avLst/>
          </a:prstGeom>
        </p:spPr>
        <p:txBody>
          <a:bodyPr vert="horz" lIns="90000" tIns="45720" rIns="91440" bIns="45720" rtlCol="0" anchor="t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all" spc="0" normalizeH="0" baseline="0" noProof="0" dirty="0">
                <a:ln>
                  <a:noFill/>
                </a:ln>
                <a:solidFill>
                  <a:srgbClr val="4BC5D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23 624 </a:t>
            </a:r>
            <a:r>
              <a:rPr kumimoji="0" lang="en-GB" sz="1400" b="1" i="0" u="none" strike="noStrike" kern="1200" cap="all" spc="0" normalizeH="0" baseline="0" noProof="0" dirty="0">
                <a:ln>
                  <a:noFill/>
                </a:ln>
                <a:solidFill>
                  <a:srgbClr val="4BC5D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signed grants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BC5DE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fr-BE" sz="15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Out of 176 011 </a:t>
            </a:r>
            <a:r>
              <a:rPr kumimoji="0" lang="fr-BE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eligible</a:t>
            </a:r>
            <a:r>
              <a:rPr kumimoji="0" lang="fr-BE" sz="15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BE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proposals</a:t>
            </a:r>
            <a:endParaRPr kumimoji="0" lang="fr-BE" sz="15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BC5DE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fr-BE" sz="15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Success rate: 13.65%</a:t>
            </a:r>
            <a:endParaRPr kumimoji="0" lang="fr-BE" sz="1500" b="0" i="0" u="none" strike="noStrike" kern="1200" cap="none" spc="0" normalizeH="0" baseline="3000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4318024" y="2996105"/>
            <a:ext cx="3670036" cy="1756870"/>
          </a:xfrm>
          <a:prstGeom prst="rect">
            <a:avLst/>
          </a:prstGeom>
        </p:spPr>
        <p:txBody>
          <a:bodyPr vert="horz" lIns="90000" tIns="45720" rIns="91440" bIns="45720" rtlCol="0" anchor="t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all" spc="0" normalizeH="0" baseline="0" noProof="0" dirty="0">
                <a:ln>
                  <a:noFill/>
                </a:ln>
                <a:solidFill>
                  <a:srgbClr val="4BC5D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77.84 B€ </a:t>
            </a:r>
            <a:r>
              <a:rPr kumimoji="0" lang="en-GB" sz="1400" b="1" i="0" u="none" strike="noStrike" kern="1200" cap="all" spc="0" normalizeH="0" baseline="0" noProof="0" dirty="0">
                <a:ln>
                  <a:noFill/>
                </a:ln>
                <a:solidFill>
                  <a:srgbClr val="4BC5D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eu contribution</a:t>
            </a:r>
          </a:p>
          <a:p>
            <a:pPr marL="342900" lvl="1" indent="-342900">
              <a:spcBef>
                <a:spcPts val="1200"/>
              </a:spcBef>
              <a:buClr>
                <a:srgbClr val="4BC5DE"/>
              </a:buClr>
              <a:buFont typeface="Arial" panose="020B0604020202020204" pitchFamily="34" charset="0"/>
              <a:buChar char="●"/>
              <a:defRPr/>
            </a:pPr>
            <a:r>
              <a:rPr kumimoji="0" lang="fr-BE" sz="15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Largest contribution for the Project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Partnership for the Assessment of Risks from Chemicals </a:t>
            </a:r>
            <a:r>
              <a:rPr kumimoji="0" lang="fr-BE" sz="15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(PARC, </a:t>
            </a:r>
            <a:r>
              <a:rPr lang="fr-BE" sz="1500" b="0" dirty="0">
                <a:solidFill>
                  <a:srgbClr val="4D4D4D"/>
                </a:solidFill>
                <a:latin typeface="Arial"/>
              </a:rPr>
              <a:t>€</a:t>
            </a:r>
            <a:r>
              <a:rPr kumimoji="0" lang="fr-BE" sz="15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200M)</a:t>
            </a:r>
            <a:endParaRPr kumimoji="0" lang="fr-BE" sz="1500" b="0" i="1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all" spc="0" normalizeH="0" baseline="0" noProof="0" dirty="0">
              <a:ln>
                <a:noFill/>
              </a:ln>
              <a:solidFill>
                <a:srgbClr val="4BC5D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all" spc="0" normalizeH="0" baseline="0" noProof="0" dirty="0">
              <a:ln>
                <a:noFill/>
              </a:ln>
              <a:solidFill>
                <a:srgbClr val="4BC5D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20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8113800" y="2996105"/>
            <a:ext cx="3240000" cy="1624583"/>
          </a:xfrm>
          <a:prstGeom prst="rect">
            <a:avLst/>
          </a:prstGeom>
        </p:spPr>
        <p:txBody>
          <a:bodyPr vert="horz" lIns="90000" tIns="45720" rIns="91440" bIns="45720" rtlCol="0" anchor="t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all" spc="0" normalizeH="0" baseline="0" noProof="0" dirty="0">
                <a:ln>
                  <a:noFill/>
                </a:ln>
                <a:solidFill>
                  <a:srgbClr val="4BC5D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145</a:t>
            </a:r>
            <a:r>
              <a:rPr lang="en-GB" sz="2000" cap="all" dirty="0">
                <a:solidFill>
                  <a:srgbClr val="4BC5DE"/>
                </a:solidFill>
                <a:latin typeface="Arial"/>
              </a:rPr>
              <a:t> </a:t>
            </a:r>
            <a:r>
              <a:rPr kumimoji="0" lang="en-GB" sz="2000" b="1" i="0" u="none" strike="noStrike" kern="1200" cap="all" spc="0" normalizeH="0" baseline="0" noProof="0" dirty="0">
                <a:ln>
                  <a:noFill/>
                </a:ln>
                <a:solidFill>
                  <a:srgbClr val="4BC5D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049 </a:t>
            </a:r>
            <a:r>
              <a:rPr kumimoji="0" lang="en-GB" sz="1400" b="1" i="0" u="none" strike="noStrike" kern="1200" cap="all" spc="0" normalizeH="0" baseline="0" noProof="0" dirty="0">
                <a:ln>
                  <a:noFill/>
                </a:ln>
                <a:solidFill>
                  <a:srgbClr val="4BC5D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participations</a:t>
            </a:r>
            <a:endParaRPr kumimoji="0" lang="en-GB" sz="1200" b="1" i="0" u="none" strike="noStrike" kern="1200" cap="all" spc="0" normalizeH="0" baseline="0" noProof="0" dirty="0">
              <a:ln>
                <a:noFill/>
              </a:ln>
              <a:solidFill>
                <a:srgbClr val="4BC5D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BC5DE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fr-BE" sz="15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35 135 unique participants</a:t>
            </a:r>
            <a:endParaRPr kumimoji="0" lang="fr-BE" sz="15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BC5DE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fr-BE" sz="15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25 972 SME Participations</a:t>
            </a:r>
            <a:endParaRPr kumimoji="0" lang="fr-BE" sz="1500" b="0" i="1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all" spc="0" normalizeH="0" baseline="0" noProof="0" dirty="0">
              <a:ln>
                <a:noFill/>
              </a:ln>
              <a:solidFill>
                <a:srgbClr val="4BC5D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076752" y="3014577"/>
            <a:ext cx="0" cy="1548000"/>
          </a:xfrm>
          <a:prstGeom prst="line">
            <a:avLst/>
          </a:prstGeom>
          <a:ln w="28575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926747" y="2996105"/>
            <a:ext cx="0" cy="1548000"/>
          </a:xfrm>
          <a:prstGeom prst="line">
            <a:avLst/>
          </a:prstGeom>
          <a:ln w="28575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000" y="1694019"/>
            <a:ext cx="972000" cy="972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800" y="1694019"/>
            <a:ext cx="972000" cy="9720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482860"/>
            <a:ext cx="10515600" cy="564543"/>
          </a:xfrm>
        </p:spPr>
        <p:txBody>
          <a:bodyPr/>
          <a:lstStyle/>
          <a:p>
            <a:r>
              <a:rPr lang="en-GB" sz="3600" dirty="0"/>
              <a:t>Horizon Europe Stats</a:t>
            </a:r>
          </a:p>
        </p:txBody>
      </p:sp>
    </p:spTree>
    <p:extLst>
      <p:ext uri="{BB962C8B-B14F-4D97-AF65-F5344CB8AC3E}">
        <p14:creationId xmlns:p14="http://schemas.microsoft.com/office/powerpoint/2010/main" val="1058563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CC06E28-A493-DBE7-2AF6-F0F8B22C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hlinkClick r:id="rId3"/>
              </a:rPr>
              <a:t>Horizon Europe – State of Play</a:t>
            </a:r>
            <a:endParaRPr lang="en-I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D1B9A6-B439-0BAA-FC19-FDECEEB4B112}"/>
              </a:ext>
            </a:extLst>
          </p:cNvPr>
          <p:cNvSpPr txBox="1"/>
          <p:nvPr/>
        </p:nvSpPr>
        <p:spPr>
          <a:xfrm>
            <a:off x="619125" y="6153150"/>
            <a:ext cx="381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More data: </a:t>
            </a:r>
            <a:r>
              <a:rPr lang="fr-BE" dirty="0" err="1"/>
              <a:t>See</a:t>
            </a:r>
            <a:r>
              <a:rPr lang="fr-BE" dirty="0"/>
              <a:t> </a:t>
            </a:r>
            <a:r>
              <a:rPr lang="fr-BE" dirty="0">
                <a:hlinkClick r:id="rId4"/>
              </a:rPr>
              <a:t>Horizon Dashboard</a:t>
            </a:r>
            <a:endParaRPr lang="en-I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AEE95A-007E-966A-BD17-3765E2DF8F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377" y="1656994"/>
            <a:ext cx="10885632" cy="387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956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/>
              <a:t>In </a:t>
            </a:r>
            <a:r>
              <a:rPr lang="fr-BE" dirty="0" err="1"/>
              <a:t>detail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/>
              <a:t>HORIZON EUROPE</a:t>
            </a:r>
            <a:endParaRPr lang="en-GB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077012" y="1821102"/>
            <a:ext cx="344849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0350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82861"/>
            <a:ext cx="10515600" cy="1169476"/>
          </a:xfrm>
        </p:spPr>
        <p:txBody>
          <a:bodyPr anchor="t" anchorCtr="0"/>
          <a:lstStyle/>
          <a:p>
            <a:pPr>
              <a:lnSpc>
                <a:spcPct val="100000"/>
              </a:lnSpc>
            </a:pPr>
            <a:r>
              <a:rPr lang="en-GB" sz="2400" b="0" dirty="0">
                <a:latin typeface="Arial" panose="020B0604020202020204" pitchFamily="34" charset="0"/>
                <a:cs typeface="Arial" panose="020B0604020202020204" pitchFamily="34" charset="0"/>
              </a:rPr>
              <a:t>Pillar I</a:t>
            </a:r>
            <a:b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EXCELLENT SCIENCE:</a:t>
            </a:r>
            <a:endParaRPr lang="en-GB" dirty="0"/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838200" y="1620000"/>
            <a:ext cx="10515600" cy="657111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GB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reinforcing and extending the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excellence of the Union's science base</a:t>
            </a:r>
            <a:endParaRPr lang="en-US" kern="0" dirty="0">
              <a:cs typeface="Arial" panose="020B0604020202020204" pitchFamily="34" charset="0"/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918048" y="2412000"/>
            <a:ext cx="3128303" cy="2216828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GB" kern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Research Council</a:t>
            </a:r>
          </a:p>
          <a:p>
            <a:pPr>
              <a:spcAft>
                <a:spcPts val="1200"/>
              </a:spcAft>
              <a:buClr>
                <a:schemeClr val="tx1"/>
              </a:buClr>
            </a:pPr>
            <a:r>
              <a:rPr lang="en-GB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Frontier research by the best researchers and their teams</a:t>
            </a:r>
          </a:p>
          <a:p>
            <a:pPr>
              <a:spcAft>
                <a:spcPts val="1200"/>
              </a:spcAft>
              <a:buClr>
                <a:schemeClr val="tx1"/>
              </a:buClr>
            </a:pPr>
            <a:endParaRPr lang="en-GB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4642776" y="2412000"/>
            <a:ext cx="3095015" cy="2240936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GB" kern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Marie </a:t>
            </a:r>
            <a:r>
              <a:rPr lang="en-GB" kern="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</a:t>
            </a:r>
            <a:r>
              <a:rPr lang="fr-BE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łodowska</a:t>
            </a:r>
            <a:r>
              <a:rPr lang="fr-BE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br>
              <a:rPr lang="fr-BE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BE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Curie Actions</a:t>
            </a:r>
            <a:endParaRPr lang="en-GB" kern="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tx1"/>
              </a:buClr>
            </a:pPr>
            <a:r>
              <a:rPr lang="en-GB" b="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Equipping researchers with new knowledge </a:t>
            </a:r>
            <a:br>
              <a:rPr lang="en-GB" b="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skills through mobility and training </a:t>
            </a:r>
          </a:p>
          <a:p>
            <a:pPr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n-GB" b="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8225497" y="2412000"/>
            <a:ext cx="3131796" cy="2240936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GB" kern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Infrastructures</a:t>
            </a:r>
          </a:p>
          <a:p>
            <a:pPr>
              <a:spcAft>
                <a:spcPts val="1200"/>
              </a:spcAft>
              <a:buClr>
                <a:schemeClr val="tx1"/>
              </a:buClr>
            </a:pPr>
            <a:r>
              <a:rPr lang="en-GB" b="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 and inter-connected world-class research infrastructures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53792" y="2449309"/>
            <a:ext cx="0" cy="2952000"/>
          </a:xfrm>
          <a:prstGeom prst="line">
            <a:avLst/>
          </a:prstGeom>
          <a:ln w="28575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013890" y="2449309"/>
            <a:ext cx="0" cy="2952000"/>
          </a:xfrm>
          <a:prstGeom prst="line">
            <a:avLst/>
          </a:prstGeom>
          <a:ln w="28575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18048" y="4640325"/>
            <a:ext cx="3128303" cy="5874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108000" tIns="108000" rIns="108000" bIns="108000" rtlCol="0">
            <a:spAutoFit/>
          </a:bodyPr>
          <a:lstStyle/>
          <a:p>
            <a:pPr>
              <a:spcAft>
                <a:spcPts val="1200"/>
              </a:spcAft>
              <a:buClr>
                <a:schemeClr val="tx1"/>
              </a:buClr>
            </a:pP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€16 </a:t>
            </a:r>
            <a:r>
              <a:rPr lang="de-DE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billion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42776" y="4640324"/>
            <a:ext cx="3128303" cy="5874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108000" tIns="108000" rIns="108000" bIns="108000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€6.6 </a:t>
            </a:r>
            <a:r>
              <a:rPr lang="de-DE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billion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27243" y="4637372"/>
            <a:ext cx="3128303" cy="5874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108000" tIns="108000" rIns="108000" bIns="108000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€2.4 </a:t>
            </a:r>
            <a:r>
              <a:rPr lang="de-DE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billion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770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/>
          <p:cNvSpPr/>
          <p:nvPr/>
        </p:nvSpPr>
        <p:spPr>
          <a:xfrm>
            <a:off x="829682" y="3188343"/>
            <a:ext cx="1872000" cy="1872000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600" dirty="0"/>
              <a:t>Health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82861"/>
            <a:ext cx="10515600" cy="1491122"/>
          </a:xfrm>
        </p:spPr>
        <p:txBody>
          <a:bodyPr anchor="t" anchorCtr="0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GB" sz="2400" b="0" dirty="0">
                <a:latin typeface="Arial" panose="020B0604020202020204" pitchFamily="34" charset="0"/>
                <a:cs typeface="Arial" panose="020B0604020202020204" pitchFamily="34" charset="0"/>
              </a:rPr>
              <a:t>Pillar II - Clusters</a:t>
            </a:r>
            <a:b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cap="all" dirty="0">
                <a:latin typeface="Arial" panose="020B0604020202020204" pitchFamily="34" charset="0"/>
                <a:cs typeface="Arial" panose="020B0604020202020204" pitchFamily="34" charset="0"/>
              </a:rPr>
              <a:t>Global Challenges &amp; European Industrial Competitiveness:</a:t>
            </a:r>
            <a:endParaRPr lang="en-GB" sz="4000" cap="all" dirty="0"/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838200" y="2160000"/>
            <a:ext cx="10894017" cy="657111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GB" b="0" spc="-4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boosting </a:t>
            </a:r>
            <a:r>
              <a:rPr lang="en-GB" spc="-40" dirty="0">
                <a:latin typeface="Arial" panose="020B0604020202020204" pitchFamily="34" charset="0"/>
                <a:cs typeface="Arial" panose="020B0604020202020204" pitchFamily="34" charset="0"/>
              </a:rPr>
              <a:t>key technologies</a:t>
            </a:r>
            <a:r>
              <a:rPr lang="en-GB" b="0" spc="-4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solutions underpinning </a:t>
            </a:r>
            <a:r>
              <a:rPr lang="en-GB" spc="-40" dirty="0">
                <a:latin typeface="Arial" panose="020B0604020202020204" pitchFamily="34" charset="0"/>
                <a:cs typeface="Arial" panose="020B0604020202020204" pitchFamily="34" charset="0"/>
              </a:rPr>
              <a:t>EU policies &amp; Sustainable Development Goals </a:t>
            </a:r>
            <a:r>
              <a:rPr lang="en-GB" b="0" spc="-4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 clusters and JRC – non-nuclear direct actions) </a:t>
            </a:r>
            <a:endParaRPr lang="en-US" b="0" spc="-4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11530" y="5431575"/>
            <a:ext cx="3185716" cy="54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108000" tIns="72000" rIns="108000" bIns="108000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€53.5 </a:t>
            </a:r>
            <a:r>
              <a:rPr lang="de-DE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billion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572135" y="3188343"/>
            <a:ext cx="1872000" cy="1872000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600" dirty="0"/>
              <a:t>Culture, Creativity &amp; Inclusive Societies</a:t>
            </a:r>
          </a:p>
        </p:txBody>
      </p:sp>
      <p:sp>
        <p:nvSpPr>
          <p:cNvPr id="14" name="Oval 13"/>
          <p:cNvSpPr/>
          <p:nvPr/>
        </p:nvSpPr>
        <p:spPr>
          <a:xfrm>
            <a:off x="4314588" y="3188343"/>
            <a:ext cx="1872000" cy="18720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600" dirty="0"/>
              <a:t>Civil Security for Society</a:t>
            </a:r>
          </a:p>
        </p:txBody>
      </p:sp>
      <p:sp>
        <p:nvSpPr>
          <p:cNvPr id="12" name="Oval 11"/>
          <p:cNvSpPr/>
          <p:nvPr/>
        </p:nvSpPr>
        <p:spPr>
          <a:xfrm>
            <a:off x="6057041" y="3188343"/>
            <a:ext cx="1872000" cy="1872000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600" dirty="0"/>
              <a:t>Digital, Industry &amp; Space</a:t>
            </a:r>
          </a:p>
        </p:txBody>
      </p:sp>
      <p:sp>
        <p:nvSpPr>
          <p:cNvPr id="18" name="Oval 17"/>
          <p:cNvSpPr/>
          <p:nvPr/>
        </p:nvSpPr>
        <p:spPr>
          <a:xfrm>
            <a:off x="7799494" y="3188343"/>
            <a:ext cx="1872000" cy="1872000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GB" sz="1600" dirty="0"/>
              <a:t>Climate, Energy &amp; Mobility</a:t>
            </a:r>
          </a:p>
        </p:txBody>
      </p:sp>
      <p:sp>
        <p:nvSpPr>
          <p:cNvPr id="17" name="Oval 16"/>
          <p:cNvSpPr/>
          <p:nvPr/>
        </p:nvSpPr>
        <p:spPr>
          <a:xfrm>
            <a:off x="9541948" y="3188343"/>
            <a:ext cx="1872000" cy="1872000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spc="-70" dirty="0"/>
              <a:t>Food, </a:t>
            </a:r>
            <a:r>
              <a:rPr lang="en-GB" sz="1600" spc="-70" dirty="0" err="1"/>
              <a:t>Bioeconomy</a:t>
            </a:r>
            <a:r>
              <a:rPr lang="en-GB" sz="1600" spc="-70" dirty="0"/>
              <a:t>, Natural Resources, Agriculture &amp; Environment</a:t>
            </a:r>
          </a:p>
        </p:txBody>
      </p:sp>
    </p:spTree>
    <p:extLst>
      <p:ext uri="{BB962C8B-B14F-4D97-AF65-F5344CB8AC3E}">
        <p14:creationId xmlns:p14="http://schemas.microsoft.com/office/powerpoint/2010/main" val="1577260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82861"/>
            <a:ext cx="10515600" cy="1107720"/>
          </a:xfrm>
        </p:spPr>
        <p:txBody>
          <a:bodyPr anchor="t" anchorCtr="0">
            <a:normAutofit fontScale="90000"/>
          </a:bodyPr>
          <a:lstStyle/>
          <a:p>
            <a:r>
              <a:rPr lang="en-GB" sz="2400" b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Pillar II</a:t>
            </a:r>
            <a:br>
              <a:rPr lang="en-GB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chemeClr val="tx2"/>
                </a:solidFill>
              </a:rPr>
              <a:t>Budget for clusters &amp; for JRC</a:t>
            </a:r>
            <a:r>
              <a:rPr lang="en-GB" dirty="0"/>
              <a:t> </a:t>
            </a:r>
            <a:br>
              <a:rPr lang="fr-BE" dirty="0"/>
            </a:b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606733"/>
              </p:ext>
            </p:extLst>
          </p:nvPr>
        </p:nvGraphicFramePr>
        <p:xfrm>
          <a:off x="947119" y="1801601"/>
          <a:ext cx="10406681" cy="4077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31132">
                  <a:extLst>
                    <a:ext uri="{9D8B030D-6E8A-4147-A177-3AD203B41FA5}">
                      <a16:colId xmlns:a16="http://schemas.microsoft.com/office/drawing/2014/main" val="830535194"/>
                    </a:ext>
                  </a:extLst>
                </a:gridCol>
                <a:gridCol w="5655927">
                  <a:extLst>
                    <a:ext uri="{9D8B030D-6E8A-4147-A177-3AD203B41FA5}">
                      <a16:colId xmlns:a16="http://schemas.microsoft.com/office/drawing/2014/main" val="149708092"/>
                    </a:ext>
                  </a:extLst>
                </a:gridCol>
                <a:gridCol w="3419622">
                  <a:extLst>
                    <a:ext uri="{9D8B030D-6E8A-4147-A177-3AD203B41FA5}">
                      <a16:colId xmlns:a16="http://schemas.microsoft.com/office/drawing/2014/main" val="2430912899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r>
                        <a:rPr lang="fr-BE" dirty="0"/>
                        <a:t>Cluster 1</a:t>
                      </a:r>
                      <a:endParaRPr lang="en-GB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dirty="0" err="1">
                          <a:solidFill>
                            <a:schemeClr val="tx1"/>
                          </a:solidFill>
                        </a:rPr>
                        <a:t>Health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</a:rPr>
                        <a:t>€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8.246</a:t>
                      </a:r>
                      <a:r>
                        <a:rPr lang="de-DE" sz="1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800" dirty="0" err="1">
                          <a:solidFill>
                            <a:schemeClr val="tx1"/>
                          </a:solidFill>
                        </a:rPr>
                        <a:t>billion</a:t>
                      </a:r>
                      <a:endParaRPr lang="en-GB" sz="1800" dirty="0">
                        <a:solidFill>
                          <a:schemeClr val="tx1"/>
                        </a:solidFill>
                      </a:endParaRPr>
                    </a:p>
                    <a:p>
                      <a:pPr algn="r"/>
                      <a:r>
                        <a:rPr lang="en-GB" sz="1400" b="0" dirty="0">
                          <a:solidFill>
                            <a:schemeClr val="tx1"/>
                          </a:solidFill>
                        </a:rPr>
                        <a:t>(including </a:t>
                      </a:r>
                      <a:r>
                        <a:rPr lang="de-DE" sz="1400" b="0" dirty="0">
                          <a:solidFill>
                            <a:schemeClr val="tx1"/>
                          </a:solidFill>
                        </a:rPr>
                        <a:t>€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</a:rPr>
                        <a:t>1.35 billion from NGEU)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9619846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r>
                        <a:rPr lang="fr-BE" b="1" dirty="0">
                          <a:solidFill>
                            <a:schemeClr val="bg1"/>
                          </a:solidFill>
                        </a:rPr>
                        <a:t>Cluster 2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Culture, Creativity &amp; Inclusive Societies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</a:rPr>
                        <a:t>€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2.280 </a:t>
                      </a:r>
                      <a:r>
                        <a:rPr lang="de-DE" sz="1800" b="1" dirty="0" err="1">
                          <a:solidFill>
                            <a:schemeClr val="tx1"/>
                          </a:solidFill>
                        </a:rPr>
                        <a:t>billion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5700391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b="1" dirty="0">
                          <a:solidFill>
                            <a:schemeClr val="bg1"/>
                          </a:solidFill>
                        </a:rPr>
                        <a:t>Cluster 3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Civil Security for Society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</a:rPr>
                        <a:t>€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1.596</a:t>
                      </a:r>
                      <a:r>
                        <a:rPr lang="de-DE" sz="1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800" b="1" dirty="0" err="1">
                          <a:solidFill>
                            <a:schemeClr val="tx1"/>
                          </a:solidFill>
                        </a:rPr>
                        <a:t>billion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861886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b="1" dirty="0">
                          <a:solidFill>
                            <a:schemeClr val="bg1"/>
                          </a:solidFill>
                        </a:rPr>
                        <a:t>Cluster 4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Digital, Industry &amp; Space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</a:rPr>
                        <a:t>€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15.349</a:t>
                      </a:r>
                      <a:r>
                        <a:rPr lang="de-DE" sz="1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800" b="1" dirty="0" err="1">
                          <a:solidFill>
                            <a:schemeClr val="tx1"/>
                          </a:solidFill>
                        </a:rPr>
                        <a:t>billion</a:t>
                      </a:r>
                      <a:endParaRPr lang="de-DE" sz="1800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(including </a:t>
                      </a:r>
                      <a:r>
                        <a:rPr lang="de-DE" sz="1400" b="0" dirty="0">
                          <a:solidFill>
                            <a:schemeClr val="tx1"/>
                          </a:solidFill>
                        </a:rPr>
                        <a:t>€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1.35 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</a:rPr>
                        <a:t>billion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 from NGEU)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131816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b="1" dirty="0">
                          <a:solidFill>
                            <a:schemeClr val="bg1"/>
                          </a:solidFill>
                        </a:rPr>
                        <a:t>Cluster 5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Climate, Energy &amp; Mobility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</a:rPr>
                        <a:t>€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15.123</a:t>
                      </a:r>
                      <a:r>
                        <a:rPr lang="de-DE" sz="1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800" b="1" dirty="0" err="1">
                          <a:solidFill>
                            <a:schemeClr val="tx1"/>
                          </a:solidFill>
                        </a:rPr>
                        <a:t>billion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  <a:p>
                      <a:pPr algn="r"/>
                      <a:r>
                        <a:rPr lang="en-GB" sz="1400" b="0" dirty="0">
                          <a:solidFill>
                            <a:schemeClr val="tx1"/>
                          </a:solidFill>
                        </a:rPr>
                        <a:t>(including </a:t>
                      </a:r>
                      <a:r>
                        <a:rPr lang="de-DE" sz="1400" b="0" dirty="0">
                          <a:solidFill>
                            <a:schemeClr val="tx1"/>
                          </a:solidFill>
                        </a:rPr>
                        <a:t>€</a:t>
                      </a:r>
                      <a:r>
                        <a:rPr lang="en-GB" sz="1400" b="0" dirty="0">
                          <a:solidFill>
                            <a:schemeClr val="tx1"/>
                          </a:solidFill>
                        </a:rPr>
                        <a:t>1.35 billion from NGEU)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08729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b="1" dirty="0">
                          <a:solidFill>
                            <a:schemeClr val="bg1"/>
                          </a:solidFill>
                        </a:rPr>
                        <a:t>Cluster 6</a:t>
                      </a:r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spc="-70" dirty="0">
                          <a:solidFill>
                            <a:schemeClr val="tx1"/>
                          </a:solidFill>
                        </a:rPr>
                        <a:t>Food, </a:t>
                      </a:r>
                      <a:r>
                        <a:rPr lang="en-GB" sz="1800" b="1" spc="-70" dirty="0" err="1">
                          <a:solidFill>
                            <a:schemeClr val="tx1"/>
                          </a:solidFill>
                        </a:rPr>
                        <a:t>Bioeconomy</a:t>
                      </a:r>
                      <a:r>
                        <a:rPr lang="en-GB" sz="1800" b="1" spc="-70" dirty="0">
                          <a:solidFill>
                            <a:schemeClr val="tx1"/>
                          </a:solidFill>
                        </a:rPr>
                        <a:t>, Natural Resources, </a:t>
                      </a:r>
                      <a:br>
                        <a:rPr lang="en-GB" sz="1800" b="1" spc="-70" dirty="0">
                          <a:solidFill>
                            <a:schemeClr val="tx1"/>
                          </a:solidFill>
                        </a:rPr>
                      </a:br>
                      <a:r>
                        <a:rPr lang="en-GB" sz="1800" b="1" spc="-70" dirty="0">
                          <a:solidFill>
                            <a:schemeClr val="tx1"/>
                          </a:solidFill>
                        </a:rPr>
                        <a:t>Agriculture &amp; Environment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</a:rPr>
                        <a:t>€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8.952</a:t>
                      </a:r>
                      <a:r>
                        <a:rPr lang="de-DE" sz="18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800" b="1" dirty="0" err="1">
                          <a:solidFill>
                            <a:schemeClr val="tx1"/>
                          </a:solidFill>
                        </a:rPr>
                        <a:t>billion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588236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endParaRPr lang="en-GB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JRC (non-nuclear direct actions)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</a:rPr>
                        <a:t>€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</a:rPr>
                        <a:t>1.970 </a:t>
                      </a:r>
                      <a:r>
                        <a:rPr lang="de-DE" sz="1800" b="1" dirty="0" err="1">
                          <a:solidFill>
                            <a:schemeClr val="tx1"/>
                          </a:solidFill>
                        </a:rPr>
                        <a:t>billion</a:t>
                      </a:r>
                      <a:endParaRPr lang="en-GB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838009"/>
                  </a:ext>
                </a:extLst>
              </a:tr>
            </a:tbl>
          </a:graphicData>
        </a:graphic>
      </p:graphicFrame>
      <p:sp>
        <p:nvSpPr>
          <p:cNvPr id="25" name="Title 1"/>
          <p:cNvSpPr txBox="1">
            <a:spLocks/>
          </p:cNvSpPr>
          <p:nvPr/>
        </p:nvSpPr>
        <p:spPr>
          <a:xfrm>
            <a:off x="9487546" y="1463039"/>
            <a:ext cx="1866254" cy="338561"/>
          </a:xfrm>
          <a:prstGeom prst="rect">
            <a:avLst/>
          </a:prstGeom>
        </p:spPr>
        <p:txBody>
          <a:bodyPr vert="horz" wrap="square" lIns="91440" tIns="45720" rIns="91440" bIns="0" rtlCol="0" anchor="t" anchorCtr="0">
            <a:normAutofit fontScale="97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1400" b="0" i="1" dirty="0">
                <a:solidFill>
                  <a:schemeClr val="tx1"/>
                </a:solidFill>
              </a:rPr>
              <a:t>in current prices</a:t>
            </a:r>
            <a:endParaRPr lang="en-GB" sz="1400" i="1" cap="all" dirty="0">
              <a:solidFill>
                <a:schemeClr val="tx1"/>
              </a:solidFill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838200" y="6010061"/>
            <a:ext cx="9638655" cy="562707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900"/>
              </a:lnSpc>
            </a:pPr>
            <a:r>
              <a:rPr lang="en-GB" sz="1400" b="0" kern="0" dirty="0">
                <a:solidFill>
                  <a:schemeClr val="tx1"/>
                </a:solidFill>
                <a:cs typeface="Arial" panose="020B0604020202020204" pitchFamily="34" charset="0"/>
              </a:rPr>
              <a:t>Clusters are including a budget for Partnerships and Missions</a:t>
            </a:r>
          </a:p>
          <a:p>
            <a:pPr>
              <a:lnSpc>
                <a:spcPts val="1900"/>
              </a:lnSpc>
            </a:pPr>
            <a:r>
              <a:rPr lang="en-GB" sz="1400" b="0" kern="0" dirty="0">
                <a:solidFill>
                  <a:schemeClr val="tx1"/>
                </a:solidFill>
                <a:cs typeface="Arial" panose="020B0604020202020204" pitchFamily="34" charset="0"/>
              </a:rPr>
              <a:t>NGEU is Next Generation EU programme – Recovery Fund</a:t>
            </a:r>
            <a:r>
              <a:rPr lang="en-GB" sz="2400" kern="0" spc="-50" dirty="0">
                <a:solidFill>
                  <a:schemeClr val="tx1"/>
                </a:solidFill>
                <a:cs typeface="Arial" panose="020B0604020202020204" pitchFamily="34" charset="0"/>
              </a:rPr>
              <a:t>	</a:t>
            </a:r>
            <a:endParaRPr lang="en-US" sz="2400" kern="0" spc="-5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083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82861"/>
            <a:ext cx="10515600" cy="1169476"/>
          </a:xfrm>
        </p:spPr>
        <p:txBody>
          <a:bodyPr anchor="t" anchorCtr="0"/>
          <a:lstStyle/>
          <a:p>
            <a:pPr>
              <a:lnSpc>
                <a:spcPct val="100000"/>
              </a:lnSpc>
            </a:pPr>
            <a:r>
              <a:rPr lang="en-GB" sz="2400" b="0" dirty="0">
                <a:latin typeface="Arial" panose="020B0604020202020204" pitchFamily="34" charset="0"/>
                <a:cs typeface="Arial" panose="020B0604020202020204" pitchFamily="34" charset="0"/>
              </a:rPr>
              <a:t>Pillar III</a:t>
            </a:r>
            <a:b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INNOVATIVE EUROPE:</a:t>
            </a:r>
            <a:endParaRPr lang="en-GB" sz="3600" dirty="0"/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838200" y="1620000"/>
            <a:ext cx="10515600" cy="424038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GB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stimulating</a:t>
            </a:r>
            <a:r>
              <a:rPr lang="en-GB" b="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market-creating breakthroughs </a:t>
            </a:r>
            <a:r>
              <a:rPr lang="en-GB" b="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r>
              <a:rPr lang="en-GB" b="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conducive to innovation</a:t>
            </a:r>
            <a:endParaRPr lang="en-US" kern="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918048" y="2412000"/>
            <a:ext cx="3128303" cy="2658385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Innovation Council</a:t>
            </a:r>
          </a:p>
          <a:p>
            <a:pPr>
              <a:spcAft>
                <a:spcPts val="600"/>
              </a:spcAft>
              <a:buClr>
                <a:schemeClr val="tx1"/>
              </a:buClr>
            </a:pPr>
            <a:r>
              <a:rPr lang="en-US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to innovations with breakthrough and market creating </a:t>
            </a:r>
            <a:r>
              <a:rPr lang="de-DE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</a:t>
            </a:r>
            <a:endParaRPr lang="en-GB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  <a:buClr>
                <a:schemeClr val="tx1"/>
              </a:buClr>
            </a:pPr>
            <a:endParaRPr lang="en-GB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4642776" y="2412000"/>
            <a:ext cx="3095015" cy="2240936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33400">
              <a:spcAft>
                <a:spcPts val="600"/>
              </a:spcAft>
              <a:buClr>
                <a:schemeClr val="bg1"/>
              </a:buClr>
            </a:pPr>
            <a:r>
              <a:rPr lang="de-DE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br>
              <a:rPr lang="de-DE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</a:t>
            </a:r>
            <a:r>
              <a:rPr lang="de-DE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ecosystems</a:t>
            </a: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buClr>
                <a:schemeClr val="tx1"/>
              </a:buClr>
            </a:pPr>
            <a:r>
              <a:rPr lang="en-GB" b="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Connecting with regional and national innovation actors </a:t>
            </a:r>
          </a:p>
          <a:p>
            <a:pPr>
              <a:spcAft>
                <a:spcPts val="120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n-GB" b="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8225496" y="2412000"/>
            <a:ext cx="3479833" cy="2682493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33400">
              <a:spcAft>
                <a:spcPts val="600"/>
              </a:spcAft>
              <a:buClr>
                <a:schemeClr val="bg1"/>
              </a:buClr>
            </a:pPr>
            <a:r>
              <a:rPr lang="de-DE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Institute</a:t>
            </a:r>
            <a:br>
              <a:rPr lang="de-DE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Innovation </a:t>
            </a:r>
            <a:r>
              <a:rPr lang="de-DE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 (EIT)</a:t>
            </a:r>
          </a:p>
          <a:p>
            <a:pPr>
              <a:spcAft>
                <a:spcPts val="600"/>
              </a:spcAft>
              <a:buClr>
                <a:schemeClr val="tx1"/>
              </a:buClr>
            </a:pPr>
            <a:r>
              <a:rPr lang="en-GB" b="0" kern="0" spc="-4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Bringing key actors (research, education and business) together around a common goal for nurturing innovation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353792" y="2482565"/>
            <a:ext cx="0" cy="1620000"/>
          </a:xfrm>
          <a:prstGeom prst="line">
            <a:avLst/>
          </a:prstGeom>
          <a:ln w="28575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013890" y="2482565"/>
            <a:ext cx="0" cy="3096000"/>
          </a:xfrm>
          <a:prstGeom prst="line">
            <a:avLst/>
          </a:prstGeom>
          <a:ln w="28575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18048" y="4387635"/>
            <a:ext cx="6819743" cy="11554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108000" tIns="0" rIns="108000" bIns="108000" rtlCol="0">
            <a:spAutoFit/>
          </a:bodyPr>
          <a:lstStyle/>
          <a:p>
            <a:r>
              <a:rPr lang="en-IE" sz="200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budget</a:t>
            </a:r>
            <a:r>
              <a:rPr lang="en-IE" sz="280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IE" sz="24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€10.6 billion</a:t>
            </a:r>
            <a:r>
              <a:rPr lang="en-IE" sz="200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incl. up to </a:t>
            </a:r>
            <a:r>
              <a:rPr lang="en-IE" sz="24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€527 million</a:t>
            </a:r>
            <a:r>
              <a:rPr lang="en-IE" sz="20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E" sz="200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ecosystems (including NGEU – Recovery Fund parts dedicated to EIC).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89989" y="4992040"/>
            <a:ext cx="3128303" cy="5510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square" lIns="108000" tIns="72000" rIns="108000" bIns="108000" rtlCol="0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circa</a:t>
            </a:r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€</a:t>
            </a:r>
            <a:r>
              <a:rPr lang="en-IE" sz="24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billion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02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0" dirty="0">
                <a:ea typeface="MS Gothic" charset="-128"/>
              </a:rPr>
              <a:t>Part</a:t>
            </a:r>
            <a:br>
              <a:rPr lang="en-US" dirty="0">
                <a:ea typeface="MS Gothic" charset="-128"/>
              </a:rPr>
            </a:br>
            <a:r>
              <a:rPr lang="en-US" dirty="0">
                <a:ea typeface="MS Gothic" charset="-128"/>
              </a:rPr>
              <a:t>Widening Participation &amp; Strengthening the European Research Area (ERA):</a:t>
            </a:r>
            <a:br>
              <a:rPr lang="en-US" dirty="0">
                <a:ea typeface="MS Gothic" charset="-128"/>
              </a:rPr>
            </a:br>
            <a:endParaRPr lang="en-GB" dirty="0"/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918047" y="2206922"/>
            <a:ext cx="5148000" cy="4119987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>
                <a:srgbClr val="FFFFFF"/>
              </a:buClr>
              <a:buSzTx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9316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Widening Participation and Spreading Excellence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1680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87868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Teaming</a:t>
            </a:r>
            <a:r>
              <a:rPr lang="en-GB" sz="1400" b="0" kern="0" dirty="0">
                <a:solidFill>
                  <a:srgbClr val="87868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87868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Twinning,</a:t>
            </a:r>
            <a:r>
              <a:rPr kumimoji="0" lang="en-GB" sz="1400" b="0" i="0" u="none" strike="noStrike" kern="0" cap="none" spc="0" normalizeH="0" noProof="0" dirty="0">
                <a:ln>
                  <a:noFill/>
                </a:ln>
                <a:solidFill>
                  <a:srgbClr val="87868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87868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ERA Chairs,</a:t>
            </a:r>
            <a:endParaRPr lang="en-GB" sz="1400" b="0" kern="0" dirty="0">
              <a:solidFill>
                <a:srgbClr val="878685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2000" lvl="0" indent="-252000">
              <a:buClr>
                <a:srgbClr val="931680"/>
              </a:buClr>
              <a:buFont typeface="Arial" panose="020B0604020202020204" pitchFamily="34" charset="0"/>
              <a:buChar char="●"/>
              <a:defRPr/>
            </a:pPr>
            <a:r>
              <a:rPr lang="en-US" sz="1400" b="0" kern="0" dirty="0">
                <a:solidFill>
                  <a:srgbClr val="87868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Cooperation in Science and Technology (COST)</a:t>
            </a:r>
            <a:endParaRPr kumimoji="0" lang="de-DE" sz="1400" b="0" i="0" u="none" strike="noStrike" kern="0" cap="none" spc="0" normalizeH="0" baseline="0" noProof="0" dirty="0">
              <a:ln>
                <a:noFill/>
              </a:ln>
              <a:solidFill>
                <a:srgbClr val="87868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2000" lvl="0" indent="-252000">
              <a:buClr>
                <a:srgbClr val="931680"/>
              </a:buClr>
              <a:buFont typeface="Arial" panose="020B0604020202020204" pitchFamily="34" charset="0"/>
              <a:buChar char="●"/>
              <a:defRPr/>
            </a:pP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Boosting</a:t>
            </a:r>
            <a:r>
              <a:rPr lang="de-DE" sz="1400" b="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National Contact Points‘ (NCPs) </a:t>
            </a:r>
            <a:r>
              <a:rPr kumimoji="0" lang="de-DE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activities</a:t>
            </a: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pre-proposal checks and advice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1680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Brain circulation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1680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Excellence initiatives</a:t>
            </a:r>
            <a:r>
              <a:rPr kumimoji="0" lang="de-DE" sz="1400" b="0" i="0" u="none" strike="sng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52000" lvl="0" indent="-252000">
              <a:buClr>
                <a:srgbClr val="931680"/>
              </a:buClr>
              <a:buFont typeface="Arial" panose="020B0604020202020204" pitchFamily="34" charset="0"/>
              <a:buChar char="●"/>
              <a:defRPr/>
            </a:pPr>
            <a:r>
              <a:rPr lang="de-DE" sz="1400" b="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400" b="0" kern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ossibility</a:t>
            </a:r>
            <a:r>
              <a:rPr lang="en-US" sz="1400" b="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entities from widening countries to join already selected collaborative R&amp;I actions</a:t>
            </a:r>
          </a:p>
          <a:p>
            <a:pPr marL="252000" lvl="0" indent="-252000">
              <a:buClr>
                <a:srgbClr val="931680"/>
              </a:buClr>
              <a:buFont typeface="Arial" panose="020B0604020202020204" pitchFamily="34" charset="0"/>
              <a:buChar char="●"/>
              <a:defRPr/>
            </a:pPr>
            <a:r>
              <a:rPr kumimoji="0" lang="en-US" sz="1400" b="0" i="0" u="non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Arial" panose="020B0604020202020204" pitchFamily="34" charset="0"/>
              </a:rPr>
              <a:t>Recognition of participation</a:t>
            </a:r>
          </a:p>
          <a:p>
            <a:pPr marL="252000" lvl="0" indent="-252000">
              <a:buClr>
                <a:srgbClr val="931680"/>
              </a:buClr>
              <a:buFont typeface="Arial" panose="020B0604020202020204" pitchFamily="34" charset="0"/>
              <a:buChar char="●"/>
              <a:defRPr/>
            </a:pPr>
            <a:r>
              <a:rPr lang="en-GB" sz="1400" b="0" dirty="0">
                <a:solidFill>
                  <a:schemeClr val="tx1"/>
                </a:solidFill>
                <a:latin typeface="+mj-lt"/>
              </a:rPr>
              <a:t>Matchmaking services </a:t>
            </a:r>
            <a:r>
              <a:rPr kumimoji="0" lang="de-DE" sz="1400" b="0" i="0" u="none" kern="0" cap="none" spc="0" normalizeH="0" baseline="0" noProof="0" dirty="0">
                <a:ln>
                  <a:noFill/>
                </a:ln>
                <a:solidFill>
                  <a:srgbClr val="87868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kumimoji="0" lang="en-GB" sz="1400" b="0" i="0" u="none" kern="0" cap="none" spc="0" normalizeH="0" baseline="0" noProof="0" dirty="0">
              <a:ln>
                <a:noFill/>
              </a:ln>
              <a:solidFill>
                <a:srgbClr val="87868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Placeholder 2"/>
          <p:cNvSpPr txBox="1">
            <a:spLocks/>
          </p:cNvSpPr>
          <p:nvPr/>
        </p:nvSpPr>
        <p:spPr>
          <a:xfrm>
            <a:off x="6314650" y="2206922"/>
            <a:ext cx="5148000" cy="3230259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spcAft>
                <a:spcPts val="0"/>
              </a:spcAft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FFFFFF"/>
              </a:buClr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9316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Reforming and enhancing the </a:t>
            </a:r>
            <a:r>
              <a:rPr kumimoji="0" lang="en-GB" sz="1800" b="1" i="0" strike="noStrike" kern="0" cap="none" spc="0" normalizeH="0" baseline="0" noProof="0" dirty="0">
                <a:ln>
                  <a:noFill/>
                </a:ln>
                <a:solidFill>
                  <a:srgbClr val="9316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9316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R&amp;I system</a:t>
            </a:r>
          </a:p>
          <a:p>
            <a:pPr marL="252000" lvl="0" indent="-252000">
              <a:buClr>
                <a:srgbClr val="931680"/>
              </a:buClr>
              <a:buFont typeface="Arial" panose="020B0604020202020204" pitchFamily="34" charset="0"/>
              <a:buChar char="●"/>
            </a:pPr>
            <a:r>
              <a:rPr lang="en-IE" sz="1300" b="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Strengthening the evidence base for R&amp;I policy</a:t>
            </a:r>
            <a:endParaRPr kumimoji="0" lang="en-IE" sz="1300" b="0" i="0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1680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IE" sz="1300" b="0" i="0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Foresight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1680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IE" sz="1300" b="0" i="0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Support for policy makers to the ERA development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1680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IE" sz="1300" b="0" i="0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Support to national R&amp;I policy reform, including Policy Support Facility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1680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IE" sz="1300" b="0" i="0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Attractive researcher careers and links with higher</a:t>
            </a:r>
            <a:r>
              <a:rPr kumimoji="0" lang="en-IE" sz="1300" b="0" i="0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education</a:t>
            </a:r>
            <a:endParaRPr kumimoji="0" lang="en-IE" sz="1300" b="0" i="0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1680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IE" sz="1300" b="0" i="0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Open science, citizen science and science communication</a:t>
            </a:r>
          </a:p>
          <a:p>
            <a:pPr marL="252000" indent="-252000">
              <a:buClr>
                <a:srgbClr val="931680"/>
              </a:buClr>
              <a:buFont typeface="Arial" panose="020B0604020202020204" pitchFamily="34" charset="0"/>
              <a:buChar char="●"/>
            </a:pPr>
            <a:r>
              <a:rPr lang="en-IE" sz="1300" b="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Gender equality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1680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IE" sz="1300" b="0" i="0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Ethics and integrity</a:t>
            </a:r>
          </a:p>
          <a:p>
            <a:pPr marL="252000" indent="-252000">
              <a:buClr>
                <a:srgbClr val="931680"/>
              </a:buClr>
              <a:buFont typeface="Arial" panose="020B0604020202020204" pitchFamily="34" charset="0"/>
              <a:buChar char="●"/>
            </a:pPr>
            <a:r>
              <a:rPr lang="en-IE" sz="1300" b="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to international cooperation</a:t>
            </a:r>
          </a:p>
          <a:p>
            <a:pPr marL="252000" indent="-252000">
              <a:buClr>
                <a:srgbClr val="931680"/>
              </a:buClr>
              <a:buFont typeface="Arial" panose="020B0604020202020204" pitchFamily="34" charset="0"/>
              <a:buChar char="●"/>
            </a:pPr>
            <a:r>
              <a:rPr lang="en-IE" sz="1300" b="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 input to other policies</a:t>
            </a:r>
          </a:p>
          <a:p>
            <a:pPr marL="252000" indent="-252000">
              <a:buClr>
                <a:srgbClr val="931680"/>
              </a:buClr>
              <a:buFont typeface="Arial" panose="020B0604020202020204" pitchFamily="34" charset="0"/>
              <a:buChar char="●"/>
            </a:pPr>
            <a:r>
              <a:rPr lang="en-IE" sz="1300" b="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to the Programme implementation</a:t>
            </a:r>
          </a:p>
          <a:p>
            <a:pPr marL="252000" indent="-252000">
              <a:buClr>
                <a:srgbClr val="931680"/>
              </a:buClr>
              <a:buFont typeface="Arial" panose="020B0604020202020204" pitchFamily="34" charset="0"/>
              <a:buChar char="●"/>
            </a:pPr>
            <a:r>
              <a:rPr lang="en-IE" sz="1300" b="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for National Contact Points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1680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en-IE" sz="13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Support to dissemination &amp; exploitation</a:t>
            </a:r>
            <a:endParaRPr kumimoji="0" lang="en-IE" sz="1300" b="1" i="0" u="none" strike="noStrike" kern="0" cap="none" spc="0" normalizeH="0" baseline="0" noProof="0" dirty="0">
              <a:ln>
                <a:noFill/>
              </a:ln>
              <a:solidFill>
                <a:srgbClr val="93168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6088144" y="2333530"/>
            <a:ext cx="15712" cy="3731591"/>
          </a:xfrm>
          <a:prstGeom prst="line">
            <a:avLst/>
          </a:prstGeom>
          <a:ln w="28575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918047" y="5567325"/>
            <a:ext cx="3252140" cy="54000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€2.96 billion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98219" y="5567325"/>
            <a:ext cx="3028587" cy="54000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€0.44 billion</a:t>
            </a:r>
          </a:p>
        </p:txBody>
      </p:sp>
    </p:spTree>
    <p:extLst>
      <p:ext uri="{BB962C8B-B14F-4D97-AF65-F5344CB8AC3E}">
        <p14:creationId xmlns:p14="http://schemas.microsoft.com/office/powerpoint/2010/main" val="3759409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/>
              <a:t>Impact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/>
              <a:t>HORIZON EUROPE</a:t>
            </a:r>
            <a:endParaRPr lang="en-GB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077012" y="1821102"/>
            <a:ext cx="344849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6335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838199" y="4707816"/>
            <a:ext cx="9390619" cy="117047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/>
        </p:spPr>
        <p:txBody>
          <a:bodyPr rIns="252000" rtlCol="0" anchor="ctr"/>
          <a:lstStyle/>
          <a:p>
            <a:pPr algn="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1600" b="0" kern="0" dirty="0">
                <a:solidFill>
                  <a:srgbClr val="FFFFFF"/>
                </a:solidFill>
                <a:latin typeface="Arial"/>
              </a:rPr>
              <a:t>	</a:t>
            </a:r>
            <a:r>
              <a:rPr lang="fr-BE" sz="1600" b="1" kern="0" dirty="0" err="1">
                <a:solidFill>
                  <a:schemeClr val="bg1"/>
                </a:solidFill>
                <a:latin typeface="Arial"/>
              </a:rPr>
              <a:t>Economic</a:t>
            </a:r>
            <a:endParaRPr lang="fr-BE" sz="1600" b="1" kern="0" dirty="0">
              <a:solidFill>
                <a:schemeClr val="bg1"/>
              </a:solidFill>
              <a:latin typeface="Arial"/>
            </a:endParaRPr>
          </a:p>
          <a:p>
            <a:pPr algn="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1600" b="1" kern="0" dirty="0">
                <a:solidFill>
                  <a:schemeClr val="bg1"/>
                </a:solidFill>
                <a:latin typeface="Arial"/>
              </a:rPr>
              <a:t>Impact</a:t>
            </a:r>
            <a:endParaRPr lang="en-GB" sz="1600" b="1" kern="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45431" y="1811881"/>
            <a:ext cx="9395943" cy="117047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</a:ln>
          <a:effectLst/>
        </p:spPr>
        <p:txBody>
          <a:bodyPr rIns="252000" rtlCol="0" anchor="ctr"/>
          <a:lstStyle/>
          <a:p>
            <a:pPr algn="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1600" b="0" kern="0" dirty="0">
                <a:solidFill>
                  <a:srgbClr val="FFFFFF"/>
                </a:solidFill>
                <a:latin typeface="Arial"/>
              </a:rPr>
              <a:t>	</a:t>
            </a:r>
            <a:r>
              <a:rPr lang="fr-BE" b="1" kern="0" dirty="0">
                <a:solidFill>
                  <a:schemeClr val="bg1"/>
                </a:solidFill>
                <a:latin typeface="Arial"/>
              </a:rPr>
              <a:t>Scientific</a:t>
            </a:r>
          </a:p>
          <a:p>
            <a:pPr algn="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b="1" kern="0" dirty="0">
                <a:solidFill>
                  <a:schemeClr val="bg1"/>
                </a:solidFill>
                <a:latin typeface="Arial"/>
              </a:rPr>
              <a:t>	Impact</a:t>
            </a:r>
            <a:endParaRPr lang="en-GB" b="1" kern="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38201" y="3263987"/>
            <a:ext cx="9403174" cy="1170470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</a:ln>
          <a:effectLst/>
        </p:spPr>
        <p:txBody>
          <a:bodyPr rIns="252000" rtlCol="0" anchor="ctr"/>
          <a:lstStyle/>
          <a:p>
            <a:pPr algn="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1600" b="0" kern="0" dirty="0">
                <a:solidFill>
                  <a:srgbClr val="FFFFFF"/>
                </a:solidFill>
                <a:latin typeface="Arial"/>
              </a:rPr>
              <a:t>	</a:t>
            </a:r>
            <a:r>
              <a:rPr lang="fr-BE" b="1" kern="0" dirty="0" err="1">
                <a:solidFill>
                  <a:schemeClr val="bg1"/>
                </a:solidFill>
                <a:latin typeface="Arial"/>
              </a:rPr>
              <a:t>Societal</a:t>
            </a:r>
            <a:br>
              <a:rPr lang="fr-BE" b="1" kern="0" dirty="0">
                <a:solidFill>
                  <a:schemeClr val="bg1"/>
                </a:solidFill>
                <a:latin typeface="Arial"/>
              </a:rPr>
            </a:br>
            <a:r>
              <a:rPr lang="fr-BE" b="1" kern="0" dirty="0">
                <a:solidFill>
                  <a:schemeClr val="bg1"/>
                </a:solidFill>
                <a:latin typeface="Arial"/>
              </a:rPr>
              <a:t>Impact</a:t>
            </a:r>
            <a:endParaRPr lang="en-GB" b="1" kern="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82518" y="468000"/>
            <a:ext cx="10650940" cy="473104"/>
          </a:xfrm>
          <a:prstGeom prst="rect">
            <a:avLst/>
          </a:prstGeom>
        </p:spPr>
        <p:txBody>
          <a:bodyPr vert="horz" lIns="91440" tIns="45720" rIns="9144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200" b="0" dirty="0">
                <a:latin typeface="Arial" panose="020B0604020202020204" pitchFamily="34" charset="0"/>
                <a:cs typeface="Arial" panose="020B0604020202020204" pitchFamily="34" charset="0"/>
              </a:rPr>
              <a:t>Horizon Europe legislation defines three types of impact tracked through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Key Impact Pathways</a:t>
            </a:r>
          </a:p>
        </p:txBody>
      </p:sp>
      <p:sp>
        <p:nvSpPr>
          <p:cNvPr id="3" name="Pentagon 2"/>
          <p:cNvSpPr/>
          <p:nvPr/>
        </p:nvSpPr>
        <p:spPr>
          <a:xfrm>
            <a:off x="1039679" y="1908915"/>
            <a:ext cx="7422395" cy="976403"/>
          </a:xfrm>
          <a:prstGeom prst="homePlate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wrap="square" lIns="108000" tIns="72000" rIns="108000" bIns="72000" rtlCol="0" anchor="t" anchorCtr="0">
            <a:spAutoFit/>
          </a:bodyPr>
          <a:lstStyle/>
          <a:p>
            <a:pPr marL="360000" indent="-360000" defTabSz="457200" fontAlgn="auto">
              <a:defRPr/>
            </a:pPr>
            <a:r>
              <a:rPr lang="en-GB" b="0" kern="0" dirty="0">
                <a:latin typeface="+mj-lt"/>
              </a:rPr>
              <a:t>1. Creating high-quality new knowledge</a:t>
            </a:r>
          </a:p>
          <a:p>
            <a:pPr marL="360000" indent="-360000" defTabSz="457200">
              <a:defRPr/>
            </a:pPr>
            <a:r>
              <a:rPr lang="en-GB" kern="0" dirty="0">
                <a:latin typeface="+mj-lt"/>
              </a:rPr>
              <a:t>2. Strengthening human capital in R&amp;I</a:t>
            </a:r>
          </a:p>
          <a:p>
            <a:pPr marL="360000" indent="-360000" defTabSz="457200">
              <a:defRPr/>
            </a:pPr>
            <a:r>
              <a:rPr lang="en-GB" kern="0" dirty="0">
                <a:latin typeface="+mj-lt"/>
              </a:rPr>
              <a:t>3. Fostering diffusion of knowledge and Open Science</a:t>
            </a:r>
          </a:p>
        </p:txBody>
      </p:sp>
      <p:sp>
        <p:nvSpPr>
          <p:cNvPr id="6" name="Pentagon 5"/>
          <p:cNvSpPr/>
          <p:nvPr/>
        </p:nvSpPr>
        <p:spPr>
          <a:xfrm>
            <a:off x="1039679" y="3361021"/>
            <a:ext cx="7422395" cy="976403"/>
          </a:xfrm>
          <a:prstGeom prst="homePlate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wrap="square" lIns="108000" tIns="72000" rIns="108000" bIns="72000" rtlCol="0" anchor="t" anchorCtr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0" kern="0" dirty="0">
                <a:solidFill>
                  <a:srgbClr val="404A52"/>
                </a:solidFill>
                <a:latin typeface="Arial"/>
              </a:rPr>
              <a:t>4. Addressing EU policy priorities &amp; global challenges through R&amp;I</a:t>
            </a:r>
          </a:p>
          <a:p>
            <a:pPr defTabSz="457200">
              <a:defRPr/>
            </a:pPr>
            <a:r>
              <a:rPr lang="en-GB" kern="0" dirty="0">
                <a:solidFill>
                  <a:srgbClr val="404A52"/>
                </a:solidFill>
              </a:rPr>
              <a:t>5. Delivering benefits &amp; impact via R&amp;I missions</a:t>
            </a:r>
          </a:p>
          <a:p>
            <a:pPr defTabSz="457200">
              <a:defRPr/>
            </a:pPr>
            <a:r>
              <a:rPr lang="en-GB" kern="0" dirty="0">
                <a:solidFill>
                  <a:srgbClr val="404A52"/>
                </a:solidFill>
              </a:rPr>
              <a:t>6. Strengthening the uptake of R&amp;I in society</a:t>
            </a:r>
          </a:p>
        </p:txBody>
      </p:sp>
      <p:sp>
        <p:nvSpPr>
          <p:cNvPr id="10" name="Pentagon 9"/>
          <p:cNvSpPr/>
          <p:nvPr/>
        </p:nvSpPr>
        <p:spPr>
          <a:xfrm>
            <a:off x="1039679" y="4804850"/>
            <a:ext cx="7422395" cy="976403"/>
          </a:xfrm>
          <a:prstGeom prst="homePlate">
            <a:avLst/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</a:ln>
          <a:effectLst/>
        </p:spPr>
        <p:txBody>
          <a:bodyPr wrap="square" lIns="108000" tIns="72000" rIns="108000" bIns="72000" rtlCol="0" anchor="t" anchorCtr="0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b="0" kern="0" dirty="0">
                <a:solidFill>
                  <a:srgbClr val="404A52"/>
                </a:solidFill>
                <a:latin typeface="Arial"/>
              </a:rPr>
              <a:t>7. Generating innovation-based growth</a:t>
            </a:r>
          </a:p>
          <a:p>
            <a:pPr defTabSz="457200">
              <a:defRPr/>
            </a:pPr>
            <a:r>
              <a:rPr lang="en-GB" kern="0" dirty="0">
                <a:solidFill>
                  <a:srgbClr val="404A52"/>
                </a:solidFill>
              </a:rPr>
              <a:t>8. Creating more and better jobs</a:t>
            </a:r>
          </a:p>
          <a:p>
            <a:pPr defTabSz="457200">
              <a:defRPr/>
            </a:pPr>
            <a:r>
              <a:rPr lang="en-GB" kern="0" dirty="0">
                <a:solidFill>
                  <a:srgbClr val="404A52"/>
                </a:solidFill>
              </a:rPr>
              <a:t>9. Leveraging investments in R&amp;I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139" y="1911116"/>
            <a:ext cx="972000" cy="972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437" y="4819003"/>
            <a:ext cx="972000" cy="972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416" y="3308201"/>
            <a:ext cx="1082042" cy="1082042"/>
          </a:xfrm>
          <a:prstGeom prst="rect">
            <a:avLst/>
          </a:prstGeom>
        </p:spPr>
      </p:pic>
      <p:cxnSp>
        <p:nvCxnSpPr>
          <p:cNvPr id="26" name="Straight Connector 25"/>
          <p:cNvCxnSpPr/>
          <p:nvPr/>
        </p:nvCxnSpPr>
        <p:spPr>
          <a:xfrm flipV="1">
            <a:off x="10243030" y="2389883"/>
            <a:ext cx="261044" cy="14466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10241374" y="3841989"/>
            <a:ext cx="261044" cy="14466"/>
          </a:xfrm>
          <a:prstGeom prst="line">
            <a:avLst/>
          </a:prstGeom>
          <a:ln w="28575"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10187106" y="5285818"/>
            <a:ext cx="261044" cy="14466"/>
          </a:xfrm>
          <a:prstGeom prst="line">
            <a:avLst/>
          </a:prstGeom>
          <a:ln w="28575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8241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fr-BE" sz="4800" b="1" u="sng" dirty="0">
                <a:solidFill>
                  <a:schemeClr val="bg1"/>
                </a:solidFill>
              </a:rPr>
            </a:br>
            <a:br>
              <a:rPr lang="fr-BE" sz="4800" b="1" u="sng" dirty="0">
                <a:solidFill>
                  <a:schemeClr val="bg1"/>
                </a:solidFill>
              </a:rPr>
            </a:br>
            <a:br>
              <a:rPr lang="en-GB" sz="1800" b="1" u="sng" dirty="0">
                <a:solidFill>
                  <a:schemeClr val="bg1"/>
                </a:solidFill>
              </a:rPr>
            </a:br>
            <a:br>
              <a:rPr lang="fr-BE" sz="4000" u="sng" dirty="0"/>
            </a:br>
            <a:br>
              <a:rPr lang="fr-BE" u="sng" dirty="0"/>
            </a:br>
            <a:br>
              <a:rPr lang="fr-BE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7013" y="1258290"/>
            <a:ext cx="10156297" cy="488568"/>
          </a:xfrm>
        </p:spPr>
        <p:txBody>
          <a:bodyPr/>
          <a:lstStyle/>
          <a:p>
            <a:r>
              <a:rPr lang="en-GB" sz="4000" dirty="0">
                <a:solidFill>
                  <a:srgbClr val="004494"/>
                </a:solidFill>
              </a:rPr>
              <a:t>Horizon </a:t>
            </a:r>
            <a:r>
              <a:rPr lang="en-GB" sz="4000" dirty="0" err="1">
                <a:solidFill>
                  <a:srgbClr val="004494"/>
                </a:solidFill>
              </a:rPr>
              <a:t>europe</a:t>
            </a:r>
            <a:r>
              <a:rPr lang="en-GB" sz="4000" dirty="0">
                <a:solidFill>
                  <a:srgbClr val="004494"/>
                </a:solidFill>
              </a:rPr>
              <a:t> –the Strategic plan </a:t>
            </a:r>
            <a:r>
              <a:rPr lang="en-US" sz="4000" dirty="0">
                <a:solidFill>
                  <a:srgbClr val="004494"/>
                </a:solidFill>
              </a:rPr>
              <a:t>2025-2027 </a:t>
            </a:r>
            <a:endParaRPr lang="en-GB" sz="4000" dirty="0">
              <a:solidFill>
                <a:srgbClr val="0044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7196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F3BB40-4D57-403D-8248-1F5FB750B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946" y="204079"/>
            <a:ext cx="10515600" cy="782357"/>
          </a:xfrm>
        </p:spPr>
        <p:txBody>
          <a:bodyPr/>
          <a:lstStyle/>
          <a:p>
            <a:r>
              <a:rPr lang="en-US" sz="3600" dirty="0">
                <a:solidFill>
                  <a:schemeClr val="accent2"/>
                </a:solidFill>
              </a:rPr>
              <a:t>Simplified key strategic orientations</a:t>
            </a:r>
            <a:endParaRPr lang="en-IE" sz="3600" dirty="0">
              <a:solidFill>
                <a:schemeClr val="accent2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028BAF3-7FF6-443D-A85C-CB143C6D7462}"/>
              </a:ext>
            </a:extLst>
          </p:cNvPr>
          <p:cNvGrpSpPr/>
          <p:nvPr/>
        </p:nvGrpSpPr>
        <p:grpSpPr>
          <a:xfrm>
            <a:off x="954539" y="1187876"/>
            <a:ext cx="7111951" cy="5466045"/>
            <a:chOff x="3238817" y="1713548"/>
            <a:chExt cx="5714365" cy="3430905"/>
          </a:xfrm>
          <a:solidFill>
            <a:srgbClr val="034EA2"/>
          </a:solidFill>
        </p:grpSpPr>
        <p:sp>
          <p:nvSpPr>
            <p:cNvPr id="6" name="Rounded Rectangle 60">
              <a:extLst>
                <a:ext uri="{FF2B5EF4-FFF2-40B4-BE49-F238E27FC236}">
                  <a16:creationId xmlns:a16="http://schemas.microsoft.com/office/drawing/2014/main" id="{72578C15-0F68-44BA-B232-7F6E06D9F8D9}"/>
                </a:ext>
              </a:extLst>
            </p:cNvPr>
            <p:cNvSpPr/>
            <p:nvPr/>
          </p:nvSpPr>
          <p:spPr>
            <a:xfrm>
              <a:off x="3238817" y="1713548"/>
              <a:ext cx="2807970" cy="1655445"/>
            </a:xfrm>
            <a:prstGeom prst="rect">
              <a:avLst/>
            </a:prstGeom>
            <a:grp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lIns="180000" tIns="144000" rIns="180000" rtlCol="0" anchor="t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b="1" u="sng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Key Strategic Orientation A</a:t>
              </a:r>
              <a:endParaRPr lang="en-I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IE" sz="1600" b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Promoting an open strategic autonomy by leading</a:t>
              </a:r>
              <a:r>
                <a:rPr lang="en-IE" sz="1600" b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the development of key digital, enabling and emerging technologies, sectors and value chains </a:t>
              </a:r>
              <a:r>
                <a:rPr lang="en-IE" sz="1600" dirty="0">
                  <a:solidFill>
                    <a:schemeClr val="bg1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to accelerate and steer the digital and green transitions through human-centred technologies and innovations</a:t>
              </a:r>
              <a:endParaRPr lang="en-IE" sz="20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Rounded Rectangle 60">
              <a:extLst>
                <a:ext uri="{FF2B5EF4-FFF2-40B4-BE49-F238E27FC236}">
                  <a16:creationId xmlns:a16="http://schemas.microsoft.com/office/drawing/2014/main" id="{DE1CA818-485A-4CF6-9127-A6A1AB2274E2}"/>
                </a:ext>
              </a:extLst>
            </p:cNvPr>
            <p:cNvSpPr/>
            <p:nvPr/>
          </p:nvSpPr>
          <p:spPr>
            <a:xfrm>
              <a:off x="6144577" y="1713548"/>
              <a:ext cx="2807970" cy="1655445"/>
            </a:xfrm>
            <a:prstGeom prst="rect">
              <a:avLst/>
            </a:prstGeom>
            <a:grp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lIns="180000" tIns="144000" rIns="180000" rtlCol="0" anchor="t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1800"/>
                </a:spcAft>
              </a:pPr>
              <a:r>
                <a:rPr lang="en-US" b="1" u="sng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Key Strategic Orientation B</a:t>
              </a:r>
              <a:endParaRPr lang="en-I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IE" b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Restoring Europe’s ecosystems and biodiversity, and managing sustainably natural resources</a:t>
              </a:r>
              <a:r>
                <a:rPr lang="en-IE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IE" dirty="0">
                  <a:solidFill>
                    <a:schemeClr val="bg1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to ensure food security and a clean and healthy environment</a:t>
              </a:r>
              <a:endParaRPr lang="en-IE" sz="24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Rounded Rectangle 60">
              <a:extLst>
                <a:ext uri="{FF2B5EF4-FFF2-40B4-BE49-F238E27FC236}">
                  <a16:creationId xmlns:a16="http://schemas.microsoft.com/office/drawing/2014/main" id="{1C4491E9-24F7-4D82-8CB8-8674C1E930F9}"/>
                </a:ext>
              </a:extLst>
            </p:cNvPr>
            <p:cNvSpPr/>
            <p:nvPr/>
          </p:nvSpPr>
          <p:spPr>
            <a:xfrm>
              <a:off x="3238817" y="3489008"/>
              <a:ext cx="2807970" cy="1655445"/>
            </a:xfrm>
            <a:prstGeom prst="rect">
              <a:avLst/>
            </a:prstGeom>
            <a:grp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lIns="180000" tIns="144000" rIns="180000" rtlCol="0" anchor="t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1200"/>
                </a:spcAft>
              </a:pPr>
              <a:r>
                <a:rPr lang="en-US" b="1" u="sng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Key Strategic Orientation C</a:t>
              </a:r>
              <a:endParaRPr lang="en-I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IE" b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Making Europe the first digitally enabled circular, climate-neutral and sustainable economy</a:t>
              </a:r>
              <a:r>
                <a:rPr lang="en-IE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IE" dirty="0">
                  <a:solidFill>
                    <a:schemeClr val="bg1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through the transformation of its mobility, energy, construction and production systems</a:t>
              </a:r>
              <a:endParaRPr lang="en-IE" sz="24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Rounded Rectangle 60">
              <a:extLst>
                <a:ext uri="{FF2B5EF4-FFF2-40B4-BE49-F238E27FC236}">
                  <a16:creationId xmlns:a16="http://schemas.microsoft.com/office/drawing/2014/main" id="{2F50138C-B4AB-4281-B738-E10188166143}"/>
                </a:ext>
              </a:extLst>
            </p:cNvPr>
            <p:cNvSpPr/>
            <p:nvPr/>
          </p:nvSpPr>
          <p:spPr>
            <a:xfrm>
              <a:off x="6145212" y="3484563"/>
              <a:ext cx="2807970" cy="1655445"/>
            </a:xfrm>
            <a:prstGeom prst="rect">
              <a:avLst/>
            </a:prstGeom>
            <a:grp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lIns="180000" tIns="144000" rIns="180000" rtlCol="0" anchor="t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600"/>
                </a:spcAft>
              </a:pPr>
              <a:r>
                <a:rPr lang="en-US" b="1" u="sng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Key Strategic Orientation D</a:t>
              </a:r>
              <a:endParaRPr lang="en-I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en-IE" sz="1600" b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Creating a more resilient, inclusive and democratic European society</a:t>
              </a:r>
              <a:r>
                <a:rPr lang="en-IE" sz="1600" dirty="0">
                  <a:solidFill>
                    <a:schemeClr val="bg1">
                      <a:lumMod val="75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prepared and responsive to threats and disasters, addressing inequalities and providing high-quality health care, and empowering all citizens to act in the green and digital transitions</a:t>
              </a:r>
              <a:endParaRPr lang="en-IE" sz="2000" dirty="0">
                <a:solidFill>
                  <a:schemeClr val="bg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6123137-6CB9-C9F7-1072-2052BD140498}"/>
              </a:ext>
            </a:extLst>
          </p:cNvPr>
          <p:cNvGraphicFramePr/>
          <p:nvPr/>
        </p:nvGraphicFramePr>
        <p:xfrm>
          <a:off x="9464024" y="1180081"/>
          <a:ext cx="2273300" cy="5458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Arrow: Right 2">
            <a:extLst>
              <a:ext uri="{FF2B5EF4-FFF2-40B4-BE49-F238E27FC236}">
                <a16:creationId xmlns:a16="http://schemas.microsoft.com/office/drawing/2014/main" id="{5D95C8EF-02E0-7E0C-6D28-3A2F8737C6B0}"/>
              </a:ext>
            </a:extLst>
          </p:cNvPr>
          <p:cNvSpPr/>
          <p:nvPr/>
        </p:nvSpPr>
        <p:spPr>
          <a:xfrm>
            <a:off x="8187407" y="3172963"/>
            <a:ext cx="1155700" cy="1473200"/>
          </a:xfrm>
          <a:prstGeom prst="rightArrow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611895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C72AF6-A5A4-6117-E65B-5F2F32CCA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47" y="766722"/>
            <a:ext cx="8144599" cy="615166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E23BD8D-1DBB-4964-6FE8-BAB5F3D1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419" y="267628"/>
            <a:ext cx="10515600" cy="621883"/>
          </a:xfrm>
        </p:spPr>
        <p:txBody>
          <a:bodyPr/>
          <a:lstStyle/>
          <a:p>
            <a:r>
              <a:rPr lang="en-US" sz="3600" dirty="0">
                <a:solidFill>
                  <a:srgbClr val="931680"/>
                </a:solidFill>
              </a:rPr>
              <a:t>Simplified expected impacts</a:t>
            </a:r>
            <a:endParaRPr lang="en-IE" sz="3600" dirty="0">
              <a:solidFill>
                <a:srgbClr val="9316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8547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5770D12-AFFB-1F3E-2751-DDA853B46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0" dirty="0"/>
              <a:t>2nd set of European Partnerships: Overview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1E36536-5FA8-0B76-15B2-48023DA668EC}"/>
              </a:ext>
            </a:extLst>
          </p:cNvPr>
          <p:cNvGraphicFramePr>
            <a:graphicFrameLocks/>
          </p:cNvGraphicFramePr>
          <p:nvPr/>
        </p:nvGraphicFramePr>
        <p:xfrm>
          <a:off x="642937" y="1493183"/>
          <a:ext cx="10906125" cy="39776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921188">
                  <a:extLst>
                    <a:ext uri="{9D8B030D-6E8A-4147-A177-3AD203B41FA5}">
                      <a16:colId xmlns:a16="http://schemas.microsoft.com/office/drawing/2014/main" val="3314106318"/>
                    </a:ext>
                  </a:extLst>
                </a:gridCol>
                <a:gridCol w="3460377">
                  <a:extLst>
                    <a:ext uri="{9D8B030D-6E8A-4147-A177-3AD203B41FA5}">
                      <a16:colId xmlns:a16="http://schemas.microsoft.com/office/drawing/2014/main" val="57311727"/>
                    </a:ext>
                  </a:extLst>
                </a:gridCol>
                <a:gridCol w="1524560">
                  <a:extLst>
                    <a:ext uri="{9D8B030D-6E8A-4147-A177-3AD203B41FA5}">
                      <a16:colId xmlns:a16="http://schemas.microsoft.com/office/drawing/2014/main" val="546903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E" b="1"/>
                        <a:t>Title</a:t>
                      </a:r>
                      <a:endParaRPr lang="en-GB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/>
                        <a:t>Envisioned implementation mode</a:t>
                      </a:r>
                      <a:endParaRPr lang="en-GB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1"/>
                        <a:t>Cluster</a:t>
                      </a:r>
                      <a:endParaRPr lang="en-GB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5236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b="0" dirty="0"/>
                        <a:t>Brain Health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b="0"/>
                        <a:t>Co-funded</a:t>
                      </a:r>
                      <a:endParaRPr lang="en-GB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22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E" sz="18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Forests </a:t>
                      </a:r>
                      <a:r>
                        <a:rPr lang="en-US" sz="18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and Forestry for a Sustainable Future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b="0"/>
                        <a:t>Co-funded</a:t>
                      </a:r>
                      <a:endParaRPr lang="en-GB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0"/>
                        <a:t>6</a:t>
                      </a:r>
                      <a:endParaRPr lang="en-GB" b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970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</a:rPr>
                        <a:t>Innovative Materials for EU (I’M for EU)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b="0"/>
                        <a:t>Co-programmed</a:t>
                      </a:r>
                      <a:endParaRPr lang="en-GB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0"/>
                        <a:t>4</a:t>
                      </a:r>
                      <a:endParaRPr lang="en-GB" b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553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</a:rPr>
                        <a:t>Raw Materials for the Green and Digital Transition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b="0"/>
                        <a:t>Co-funded</a:t>
                      </a:r>
                      <a:endParaRPr lang="en-GB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0" dirty="0"/>
                        <a:t>4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526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</a:rPr>
                        <a:t>Resilient Cultural Heritage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b="0"/>
                        <a:t>Co-funded</a:t>
                      </a:r>
                      <a:endParaRPr lang="en-GB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0"/>
                        <a:t>2</a:t>
                      </a:r>
                      <a:endParaRPr lang="en-GB" b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184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</a:rPr>
                        <a:t>Social Transformations and Resilience 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b="0"/>
                        <a:t>Co-funded</a:t>
                      </a:r>
                      <a:endParaRPr lang="en-GB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0"/>
                        <a:t>2</a:t>
                      </a:r>
                      <a:endParaRPr lang="en-GB" b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172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</a:rPr>
                        <a:t>Solar Photovoltaics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b="0"/>
                        <a:t>Co-programmed</a:t>
                      </a:r>
                      <a:endParaRPr lang="en-GB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0"/>
                        <a:t>5</a:t>
                      </a:r>
                      <a:endParaRPr lang="en-GB" b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043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</a:rPr>
                        <a:t>Textiles of the future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b="0"/>
                        <a:t>Co-programmed</a:t>
                      </a:r>
                      <a:endParaRPr lang="en-GB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0"/>
                        <a:t>4</a:t>
                      </a:r>
                      <a:endParaRPr lang="en-GB" b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256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0" kern="1200" dirty="0">
                          <a:solidFill>
                            <a:schemeClr val="dk1"/>
                          </a:solidFill>
                          <a:effectLst/>
                        </a:rPr>
                        <a:t>Virtual Worlds </a:t>
                      </a:r>
                      <a:endParaRPr lang="en-GB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b="0"/>
                        <a:t>Co-programmed</a:t>
                      </a:r>
                      <a:endParaRPr lang="en-GB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b="0" dirty="0"/>
                        <a:t>4</a:t>
                      </a:r>
                      <a:endParaRPr lang="en-GB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054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635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830388" y="2444928"/>
            <a:ext cx="8229600" cy="1373951"/>
          </a:xfrm>
          <a:prstGeom prst="rect">
            <a:avLst/>
          </a:prstGeom>
        </p:spPr>
        <p:txBody>
          <a:bodyPr wrap="none" tIns="0" bIns="0" anchor="t" anchorCtr="0"/>
          <a:lstStyle>
            <a:lvl1pPr marL="358775" indent="-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marL="0" algn="ctr">
              <a:lnSpc>
                <a:spcPct val="200000"/>
              </a:lnSpc>
            </a:pPr>
            <a:r>
              <a:rPr lang="en-GB" sz="5400" b="0" kern="0" dirty="0">
                <a:solidFill>
                  <a:schemeClr val="accent4"/>
                </a:solidFill>
              </a:rPr>
              <a:t>Thank you!</a:t>
            </a:r>
          </a:p>
          <a:p>
            <a:pPr algn="ctr"/>
            <a:br>
              <a:rPr lang="en-GB" b="0" kern="0" dirty="0">
                <a:latin typeface="EC Square Sans Pro" panose="020B0506040000020004" pitchFamily="34" charset="0"/>
              </a:rPr>
            </a:br>
            <a:r>
              <a:rPr lang="en-GB" b="0" kern="0" dirty="0">
                <a:latin typeface="EC Square Sans Pro" panose="020B0506040000020004" pitchFamily="34" charset="0"/>
              </a:rPr>
              <a:t> </a:t>
            </a:r>
            <a:br>
              <a:rPr lang="en-GB" b="0" kern="0" dirty="0">
                <a:latin typeface="EC Square Sans Pro" panose="020B0506040000020004" pitchFamily="34" charset="0"/>
              </a:rPr>
            </a:br>
            <a:br>
              <a:rPr lang="en-GB" b="0" kern="0" dirty="0">
                <a:latin typeface="EC Square Sans Pro" panose="020B0506040000020004" pitchFamily="34" charset="0"/>
              </a:rPr>
            </a:br>
            <a:br>
              <a:rPr lang="en-GB" kern="0" dirty="0"/>
            </a:br>
            <a:endParaRPr lang="en-GB" kern="0" dirty="0"/>
          </a:p>
        </p:txBody>
      </p:sp>
      <p:sp>
        <p:nvSpPr>
          <p:cNvPr id="5" name="TextBox 4"/>
          <p:cNvSpPr txBox="1"/>
          <p:nvPr/>
        </p:nvSpPr>
        <p:spPr>
          <a:xfrm>
            <a:off x="3107899" y="4221088"/>
            <a:ext cx="5674579" cy="523220"/>
          </a:xfrm>
          <a:prstGeom prst="rect">
            <a:avLst/>
          </a:prstGeom>
          <a:noFill/>
        </p:spPr>
        <p:txBody>
          <a:bodyPr wrap="square" lIns="0" rtlCol="0" anchor="ctr" anchorCtr="0">
            <a:spAutoFit/>
          </a:bodyPr>
          <a:lstStyle/>
          <a:p>
            <a:pPr algn="ctr"/>
            <a:r>
              <a:rPr lang="en-GB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GB" sz="2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HorizonEU</a:t>
            </a:r>
            <a:endParaRPr lang="en-GB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65428" y="4765568"/>
            <a:ext cx="5959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u="sng" dirty="0">
                <a:solidFill>
                  <a:schemeClr val="tx2"/>
                </a:solidFill>
                <a:latin typeface="+mj-lt"/>
                <a:hlinkClick r:id="rId3"/>
              </a:rPr>
              <a:t>http://ec.europa.eu/horizon-europe</a:t>
            </a:r>
            <a:endParaRPr lang="en-GB" sz="1800" b="1" u="sng" dirty="0">
              <a:solidFill>
                <a:schemeClr val="tx2"/>
              </a:solidFill>
              <a:latin typeface="+mj-lt"/>
            </a:endParaRPr>
          </a:p>
          <a:p>
            <a:pPr algn="ctr"/>
            <a:endParaRPr lang="en-GB" sz="1000" b="0" dirty="0" err="1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662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9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F39E0C"/>
      </a:accent1>
      <a:accent2>
        <a:srgbClr val="931680"/>
      </a:accent2>
      <a:accent3>
        <a:srgbClr val="0F5364"/>
      </a:accent3>
      <a:accent4>
        <a:srgbClr val="B0D10E"/>
      </a:accent4>
      <a:accent5>
        <a:srgbClr val="A2D5D0"/>
      </a:accent5>
      <a:accent6>
        <a:srgbClr val="009EE0"/>
      </a:accent6>
      <a:hlink>
        <a:srgbClr val="034EA2"/>
      </a:hlink>
      <a:folHlink>
        <a:srgbClr val="24337E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Corporate_PPT_Template" id="{9E25CBC4-264C-4E5F-8DDF-C73C2B944108}" vid="{63966CC3-CC63-46CF-BE8C-07ABBDCD6229}"/>
    </a:ext>
  </a:extLst>
</a:theme>
</file>

<file path=ppt/theme/theme2.xml><?xml version="1.0" encoding="utf-8"?>
<a:theme xmlns:a="http://schemas.openxmlformats.org/drawingml/2006/main" name="1_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Corporate_PPT_Template.potx" id="{4E874F3A-6BB1-4334-AA3C-CB69D53C2FB0}" vid="{CFDAC62F-BBD6-4674-995E-7A3058955A7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SharedWithUsers xmlns="1bbebe94-0304-48e0-93d1-91808fd01247">
      <UserInfo>
        <DisplayName>ROFFI Federica (REA)</DisplayName>
        <AccountId>9562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21DFA27155CA4B968D39AE183282FB" ma:contentTypeVersion="3" ma:contentTypeDescription="Create a new document." ma:contentTypeScope="" ma:versionID="d47cfaaa63d4e0829f1ab0e707ed1c65">
  <xsd:schema xmlns:xsd="http://www.w3.org/2001/XMLSchema" xmlns:xs="http://www.w3.org/2001/XMLSchema" xmlns:p="http://schemas.microsoft.com/office/2006/metadata/properties" xmlns:ns1="http://schemas.microsoft.com/sharepoint/v3" xmlns:ns2="1bbebe94-0304-48e0-93d1-91808fd01247" targetNamespace="http://schemas.microsoft.com/office/2006/metadata/properties" ma:root="true" ma:fieldsID="a6fdb3dd9027fdf4c8351a2f5b36f750" ns1:_="" ns2:_="">
    <xsd:import namespace="http://schemas.microsoft.com/sharepoint/v3"/>
    <xsd:import namespace="1bbebe94-0304-48e0-93d1-91808fd01247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bebe94-0304-48e0-93d1-91808fd0124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12464C-3784-49F9-A974-596743059D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C37FF2-219E-4FFD-AECD-A378394122E7}">
  <ds:schemaRefs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1bbebe94-0304-48e0-93d1-91808fd01247"/>
    <ds:schemaRef ds:uri="http://schemas.microsoft.com/sharepoint/v3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EABF619-87FA-432B-801B-F362A6D2BF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bbebe94-0304-48e0-93d1-91808fd012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21805</TotalTime>
  <Words>1793</Words>
  <Application>Microsoft Office PowerPoint</Application>
  <PresentationFormat>Widescreen</PresentationFormat>
  <Paragraphs>293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MS Gothic</vt:lpstr>
      <vt:lpstr>Arial</vt:lpstr>
      <vt:lpstr>Calibri</vt:lpstr>
      <vt:lpstr>EC Square Sans Pro</vt:lpstr>
      <vt:lpstr>EC Square Sans Pro Light</vt:lpstr>
      <vt:lpstr>Verdana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European Innovation Council </vt:lpstr>
      <vt:lpstr>EU Missions </vt:lpstr>
      <vt:lpstr>Five Missions Areas</vt:lpstr>
      <vt:lpstr>European Partnerships in Horizon Europe</vt:lpstr>
      <vt:lpstr>International Cooperation </vt:lpstr>
      <vt:lpstr>Open Science across the programme</vt:lpstr>
      <vt:lpstr>Horizon Europe Stats</vt:lpstr>
      <vt:lpstr>Horizon Europe – State of Play</vt:lpstr>
      <vt:lpstr>In detail</vt:lpstr>
      <vt:lpstr>Pillar I EXCELLENT SCIENCE:</vt:lpstr>
      <vt:lpstr>Pillar II - Clusters Global Challenges &amp; European Industrial Competitiveness:</vt:lpstr>
      <vt:lpstr>Pillar II Budget for clusters &amp; for JRC  </vt:lpstr>
      <vt:lpstr>Pillar III INNOVATIVE EUROPE:</vt:lpstr>
      <vt:lpstr>Part Widening Participation &amp; Strengthening the European Research Area (ERA): </vt:lpstr>
      <vt:lpstr>Impact</vt:lpstr>
      <vt:lpstr>PowerPoint Presentation</vt:lpstr>
      <vt:lpstr>      </vt:lpstr>
      <vt:lpstr>Simplified key strategic orientations</vt:lpstr>
      <vt:lpstr>Simplified expected impacts</vt:lpstr>
      <vt:lpstr>2nd set of European Partnerships: Overview</vt:lpstr>
      <vt:lpstr>PowerPoint Presentation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ZACHARIADOU Eleftheria (RTD-EXT)</dc:creator>
  <cp:lastModifiedBy>IMRIE Alison (RTD)</cp:lastModifiedBy>
  <cp:revision>495</cp:revision>
  <cp:lastPrinted>2025-03-11T10:06:01Z</cp:lastPrinted>
  <dcterms:created xsi:type="dcterms:W3CDTF">2020-12-04T09:35:19Z</dcterms:created>
  <dcterms:modified xsi:type="dcterms:W3CDTF">2026-09-23T07:09:29Z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0x010100F221DFA27155CA4B968D39AE183282FB</vt:lpwstr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2023-09-26T08:45:49Z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d5a9af59-7719-4e88-9f83-49c38b3e34b2</vt:lpwstr>
  </property>
  <property fmtid="{D5CDD505-2E9C-101B-9397-08002B2CF9AE}" pid="9" name="MSIP_Label_6bd9ddd1-4d20-43f6-abfa-fc3c07406f94_ContentBits">
    <vt:lpwstr>0</vt:lpwstr>
  </property>
</Properties>
</file>